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4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8" r:id="rId11"/>
    <p:sldId id="259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FF33CC"/>
    <a:srgbClr val="CC3399"/>
    <a:srgbClr val="000054"/>
    <a:srgbClr val="00001E"/>
    <a:srgbClr val="000066"/>
    <a:srgbClr val="E6545B"/>
    <a:srgbClr val="F3ABAE"/>
    <a:srgbClr val="FF4B4B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92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DF44A-F900-4539-B2D8-330ABFB91CDE}" type="datetimeFigureOut">
              <a:rPr lang="hr-HR" smtClean="0"/>
              <a:t>27.10.2021.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B7B07-D393-4912-8781-548406D911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2968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0428" y="897621"/>
            <a:ext cx="7344816" cy="3240000"/>
          </a:xfrm>
          <a:solidFill>
            <a:schemeClr val="accent2">
              <a:lumMod val="75000"/>
            </a:schemeClr>
          </a:solidFill>
        </p:spPr>
        <p:txBody>
          <a:bodyPr anchor="ctr"/>
          <a:lstStyle>
            <a:lvl1pPr>
              <a:defRPr sz="54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4522440"/>
            <a:ext cx="7344816" cy="126000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dirty="0" smtClean="0"/>
              <a:t>Kliknite da biste uredili stil podnaslova matrice</a:t>
            </a:r>
            <a:endParaRPr lang="en-US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4" y="6281543"/>
            <a:ext cx="725449" cy="50781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4" y="6281543"/>
            <a:ext cx="725449" cy="50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5293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63312" y="6474578"/>
            <a:ext cx="2438399" cy="365760"/>
          </a:xfrm>
          <a:prstGeom prst="rect">
            <a:avLst/>
          </a:prstGeom>
        </p:spPr>
        <p:txBody>
          <a:bodyPr/>
          <a:lstStyle/>
          <a:p>
            <a:fld id="{D02A7363-6F4B-4E2C-80CA-BBEDE474EF43}" type="datetime1">
              <a:rPr lang="hr-HR" smtClean="0"/>
              <a:t>27.10.2021.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0105" y="6474578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Stvaramo procedure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6965521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935596" y="6489384"/>
            <a:ext cx="8208404" cy="396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66" y="332656"/>
            <a:ext cx="8015347" cy="79084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596" y="1484783"/>
            <a:ext cx="7992888" cy="49568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4907" y="6516710"/>
            <a:ext cx="350207" cy="341290"/>
          </a:xfrm>
          <a:ln>
            <a:noFill/>
          </a:ln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5868144" y="6525341"/>
            <a:ext cx="2438399" cy="360000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fld id="{41ECCEBF-3CDB-40EA-B694-EF71B165D990}" type="datetime1">
              <a:rPr lang="hr-HR" smtClean="0"/>
              <a:t>27.10.2021.</a:t>
            </a:fld>
            <a:endParaRPr lang="hr-H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5596" y="6489384"/>
            <a:ext cx="4932548" cy="395959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l-PL" smtClean="0"/>
              <a:t>Stvaramo procedure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44999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864096" y="6381328"/>
            <a:ext cx="8279904" cy="4961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05" y="5013176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05" y="2348880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63312" y="6474578"/>
            <a:ext cx="2438399" cy="365760"/>
          </a:xfrm>
          <a:prstGeom prst="rect">
            <a:avLst/>
          </a:prstGeom>
        </p:spPr>
        <p:txBody>
          <a:bodyPr/>
          <a:lstStyle/>
          <a:p>
            <a:fld id="{42B4C1B6-D8CA-4C39-B379-BC714E9791EA}" type="datetime1">
              <a:rPr lang="hr-HR" smtClean="0"/>
              <a:t>27.10.2021.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0105" y="6474578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Stvaramo procedure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6958589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05" y="277022"/>
            <a:ext cx="7989518" cy="79084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6201" y="1552464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2023" y="1552464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5868144" y="6525342"/>
            <a:ext cx="2438399" cy="332657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accent4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fld id="{F7BBBB28-90B3-4E03-BFAC-A402E2FB1E6B}" type="datetime1">
              <a:rPr lang="hr-HR" smtClean="0"/>
              <a:t>27.10.2021.</a:t>
            </a:fld>
            <a:endParaRPr lang="hr-H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5596" y="6525343"/>
            <a:ext cx="4144373" cy="332657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accent4">
                    <a:lumMod val="75000"/>
                  </a:schemeClr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r>
              <a:rPr lang="pl-PL" smtClean="0"/>
              <a:t>Stvaramo procedure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5715717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489" y="192206"/>
            <a:ext cx="7989518" cy="79084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05" y="1525560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0105" y="2165322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2407" y="1505744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2407" y="219583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2353575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935596" y="6489384"/>
            <a:ext cx="8208404" cy="396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34001" y="6519624"/>
            <a:ext cx="2438399" cy="365760"/>
          </a:xfrm>
          <a:prstGeom prst="rect">
            <a:avLst/>
          </a:prstGeom>
        </p:spPr>
        <p:txBody>
          <a:bodyPr anchor="ctr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47F7EADF-8D29-4BE1-AD2B-6EE36F9773F3}" type="datetime1">
              <a:rPr lang="hr-HR" smtClean="0"/>
              <a:t>27.10.2021.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80105" y="6489384"/>
            <a:ext cx="4853896" cy="396000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Stvaramo procedure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C81DDF-40B1-4D96-8114-F3F175D4CEDF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0" y="0"/>
            <a:ext cx="9144000" cy="188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616706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63312" y="6474578"/>
            <a:ext cx="2438399" cy="365760"/>
          </a:xfrm>
          <a:prstGeom prst="rect">
            <a:avLst/>
          </a:prstGeom>
        </p:spPr>
        <p:txBody>
          <a:bodyPr/>
          <a:lstStyle/>
          <a:p>
            <a:fld id="{888473EE-6E7F-498A-BDCB-F1DCD79D1CF0}" type="datetime1">
              <a:rPr lang="hr-HR" smtClean="0"/>
              <a:t>27.10.2021.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0105" y="6474578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Stvaramo procedure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61817" y="188640"/>
            <a:ext cx="7772400" cy="494284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09204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057" y="5501374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77057" y="163372"/>
            <a:ext cx="8156448" cy="52257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057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3263312" y="6474578"/>
            <a:ext cx="2438399" cy="365760"/>
          </a:xfrm>
          <a:prstGeom prst="rect">
            <a:avLst/>
          </a:prstGeom>
        </p:spPr>
        <p:txBody>
          <a:bodyPr/>
          <a:lstStyle/>
          <a:p>
            <a:fld id="{07EFD7F5-67CC-4FBB-9B19-807832232477}" type="datetime1">
              <a:rPr lang="hr-HR" smtClean="0"/>
              <a:t>27.10.2021.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880105" y="6474578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Stvaramo procedure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7545342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63312" y="6474578"/>
            <a:ext cx="2438399" cy="365760"/>
          </a:xfrm>
          <a:prstGeom prst="rect">
            <a:avLst/>
          </a:prstGeom>
        </p:spPr>
        <p:txBody>
          <a:bodyPr/>
          <a:lstStyle/>
          <a:p>
            <a:fld id="{841F2BC0-F935-44BB-B830-1FB28497339E}" type="datetime1">
              <a:rPr lang="hr-HR" smtClean="0"/>
              <a:t>27.10.2021.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0105" y="6474578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Stvaramo procedure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‹#›</a:t>
            </a:fld>
            <a:endParaRPr lang="hr-HR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0037" y="19970"/>
            <a:ext cx="773963" cy="100959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021"/>
            <a:ext cx="792088" cy="100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46982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596" y="1484784"/>
            <a:ext cx="7992888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4907" y="6525343"/>
            <a:ext cx="350207" cy="286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4C81DDF-40B1-4D96-8114-F3F175D4CED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5596" y="269337"/>
            <a:ext cx="7989518" cy="790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5868144" y="6525342"/>
            <a:ext cx="2438399" cy="332657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126B6FB-2A4F-4F34-B6A8-C49FC5244424}" type="datetime1">
              <a:rPr lang="hr-HR" smtClean="0"/>
              <a:t>27.10.2021.</a:t>
            </a:fld>
            <a:endParaRPr lang="hr-H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5596" y="6525343"/>
            <a:ext cx="4932548" cy="332657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l-PL" smtClean="0"/>
              <a:t>Stvaramo procedure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018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</p:sldLayoutIdLst>
  <p:transition spd="slow">
    <p:split orient="vert"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1"/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hr-HR" dirty="0" smtClean="0"/>
              <a:t>4. PROGRAMIRANJE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4.5 </a:t>
            </a:r>
            <a:r>
              <a:rPr lang="hr-HR" dirty="0"/>
              <a:t>Stvaramo procedure</a:t>
            </a:r>
          </a:p>
        </p:txBody>
      </p:sp>
    </p:spTree>
    <p:extLst>
      <p:ext uri="{BB962C8B-B14F-4D97-AF65-F5344CB8AC3E}">
        <p14:creationId xmlns:p14="http://schemas.microsoft.com/office/powerpoint/2010/main" val="238036869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9560" y="332655"/>
            <a:ext cx="8015347" cy="790840"/>
          </a:xfrm>
        </p:spPr>
        <p:txBody>
          <a:bodyPr/>
          <a:lstStyle/>
          <a:p>
            <a:r>
              <a:rPr lang="hr-HR" dirty="0" smtClean="0"/>
              <a:t>SAŽETAK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2657" y="1327998"/>
            <a:ext cx="8208404" cy="4956883"/>
          </a:xfrm>
        </p:spPr>
        <p:txBody>
          <a:bodyPr>
            <a:normAutofit/>
          </a:bodyPr>
          <a:lstStyle/>
          <a:p>
            <a:r>
              <a:rPr lang="hr-HR" b="1" dirty="0"/>
              <a:t>Procedura</a:t>
            </a:r>
            <a:r>
              <a:rPr lang="hr-HR" dirty="0"/>
              <a:t> je naredba ili skupina naredbi koje izvršavaju određeni zadatak i daju </a:t>
            </a:r>
            <a:r>
              <a:rPr lang="hr-HR" dirty="0" smtClean="0"/>
              <a:t>određeni rezultat</a:t>
            </a:r>
            <a:r>
              <a:rPr lang="hr-HR" dirty="0"/>
              <a:t>.</a:t>
            </a:r>
          </a:p>
          <a:p>
            <a:r>
              <a:rPr lang="hr-HR" dirty="0"/>
              <a:t>Proceduru započinjemo pisati ključnom riječi </a:t>
            </a:r>
            <a:r>
              <a:rPr lang="hr-HR" b="1" dirty="0"/>
              <a:t>TO</a:t>
            </a:r>
            <a:r>
              <a:rPr lang="hr-HR" dirty="0"/>
              <a:t>, a završavamo ključnom riječi </a:t>
            </a:r>
            <a:r>
              <a:rPr lang="hr-HR" b="1" dirty="0"/>
              <a:t>END</a:t>
            </a:r>
            <a:r>
              <a:rPr lang="hr-HR" dirty="0"/>
              <a:t>.</a:t>
            </a:r>
          </a:p>
          <a:p>
            <a:r>
              <a:rPr lang="hr-HR" b="1" dirty="0"/>
              <a:t>Naziv procedure</a:t>
            </a:r>
            <a:r>
              <a:rPr lang="hr-HR" dirty="0"/>
              <a:t> mora se sastojati od samo jedne riječi i ne smije sadržavati hrvatske znakove s kvačicama (č, ć, š, đ, ž).</a:t>
            </a:r>
          </a:p>
          <a:p>
            <a:r>
              <a:rPr lang="hr-HR" b="1" dirty="0"/>
              <a:t>Logo editor</a:t>
            </a:r>
            <a:r>
              <a:rPr lang="hr-HR" dirty="0"/>
              <a:t> je prozor koji se otvara klikom na tipku </a:t>
            </a:r>
            <a:r>
              <a:rPr lang="hr-HR" i="1" dirty="0" err="1"/>
              <a:t>Edall</a:t>
            </a:r>
            <a:r>
              <a:rPr lang="hr-HR" dirty="0"/>
              <a:t>, a služi da pisanje procedura.</a:t>
            </a:r>
          </a:p>
          <a:p>
            <a:r>
              <a:rPr lang="hr-HR" dirty="0"/>
              <a:t>U Logo editoru možemo imati više procedura.</a:t>
            </a:r>
          </a:p>
          <a:p>
            <a:r>
              <a:rPr lang="hr-HR" dirty="0"/>
              <a:t>Proceduru pozivamo navođenjem imena nakon čega se ona izvršava.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Stvaramo procedure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71518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9560" y="483381"/>
            <a:ext cx="8015347" cy="790840"/>
          </a:xfrm>
        </p:spPr>
        <p:txBody>
          <a:bodyPr/>
          <a:lstStyle/>
          <a:p>
            <a:r>
              <a:rPr lang="hr-HR" dirty="0" smtClean="0"/>
              <a:t>PONAVLJANJE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59560" y="1968472"/>
            <a:ext cx="7992888" cy="4312420"/>
          </a:xfrm>
        </p:spPr>
        <p:txBody>
          <a:bodyPr/>
          <a:lstStyle/>
          <a:p>
            <a:pPr marL="571500" lvl="0" indent="-457200">
              <a:buFont typeface="+mj-lt"/>
              <a:buAutoNum type="arabicPeriod"/>
            </a:pPr>
            <a:r>
              <a:rPr lang="hr-HR" dirty="0"/>
              <a:t>Kako pozivamo proceduru?</a:t>
            </a:r>
          </a:p>
          <a:p>
            <a:pPr marL="571500" lvl="0" indent="-457200">
              <a:buFont typeface="+mj-lt"/>
              <a:buAutoNum type="arabicPeriod"/>
            </a:pPr>
            <a:r>
              <a:rPr lang="hr-HR" dirty="0"/>
              <a:t>Klikom na koju tipku ulazimo u Logo editor</a:t>
            </a:r>
          </a:p>
          <a:p>
            <a:pPr marL="571500" lvl="0" indent="-457200">
              <a:buFont typeface="+mj-lt"/>
              <a:buAutoNum type="arabicPeriod"/>
            </a:pPr>
            <a:r>
              <a:rPr lang="hr-HR" dirty="0"/>
              <a:t>Kako izlazimo iz Logo editora?</a:t>
            </a:r>
          </a:p>
          <a:p>
            <a:pPr marL="571500" lvl="0" indent="-457200">
              <a:buFont typeface="+mj-lt"/>
              <a:buAutoNum type="arabicPeriod"/>
            </a:pPr>
            <a:r>
              <a:rPr lang="hr-HR" dirty="0"/>
              <a:t>Kako mijenjamo proceduru koju smo već pokrenuli?</a:t>
            </a:r>
          </a:p>
          <a:p>
            <a:pPr marL="571500" lvl="0" indent="-457200">
              <a:buFont typeface="+mj-lt"/>
              <a:buAutoNum type="arabicPeriod"/>
            </a:pPr>
            <a:r>
              <a:rPr lang="hr-HR" dirty="0"/>
              <a:t>Možemo li u Logo editoru imati više procedura?</a:t>
            </a:r>
          </a:p>
          <a:p>
            <a:pPr marL="571500" indent="-457200">
              <a:buFont typeface="+mj-lt"/>
              <a:buAutoNum type="arabicPeriod"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Stvaramo procedure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442730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PROCEDURA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35596" y="1484783"/>
            <a:ext cx="8208404" cy="4956883"/>
          </a:xfrm>
        </p:spPr>
        <p:txBody>
          <a:bodyPr>
            <a:normAutofit/>
          </a:bodyPr>
          <a:lstStyle/>
          <a:p>
            <a:r>
              <a:rPr lang="hr-HR" sz="3600" b="1" dirty="0"/>
              <a:t>Procedura </a:t>
            </a:r>
            <a:r>
              <a:rPr lang="hr-HR" sz="3600" dirty="0"/>
              <a:t>obuhvaća jedan ili više postupaka koji nas u potpunosti dovode do rješenja nekog problema. </a:t>
            </a:r>
            <a:endParaRPr lang="hr-HR" sz="3600" dirty="0" smtClean="0"/>
          </a:p>
          <a:p>
            <a:endParaRPr lang="hr-HR" sz="3600" dirty="0" smtClean="0"/>
          </a:p>
          <a:p>
            <a:r>
              <a:rPr lang="hr-HR" sz="3600" dirty="0" smtClean="0"/>
              <a:t>Procedura </a:t>
            </a:r>
            <a:r>
              <a:rPr lang="hr-HR" sz="3600" dirty="0"/>
              <a:t>je programska </a:t>
            </a:r>
            <a:r>
              <a:rPr lang="hr-HR" sz="3600" dirty="0" err="1"/>
              <a:t>podcjelina</a:t>
            </a:r>
            <a:r>
              <a:rPr lang="hr-HR" sz="3600" dirty="0"/>
              <a:t> koja se može samostalno </a:t>
            </a:r>
            <a:r>
              <a:rPr lang="hr-HR" sz="3600" dirty="0" smtClean="0"/>
              <a:t>izvršavati.</a:t>
            </a:r>
          </a:p>
          <a:p>
            <a:endParaRPr lang="hr-HR" sz="3600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Stvaramo procedure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712622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1606" y="407242"/>
            <a:ext cx="8015347" cy="599161"/>
          </a:xfrm>
        </p:spPr>
        <p:txBody>
          <a:bodyPr/>
          <a:lstStyle/>
          <a:p>
            <a:r>
              <a:rPr lang="hr-HR" dirty="0" smtClean="0"/>
              <a:t>PROCEDURA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41606" y="1209538"/>
            <a:ext cx="8208404" cy="5279845"/>
          </a:xfrm>
        </p:spPr>
        <p:txBody>
          <a:bodyPr>
            <a:normAutofit/>
          </a:bodyPr>
          <a:lstStyle/>
          <a:p>
            <a:r>
              <a:rPr lang="hr-HR" sz="2800" dirty="0" smtClean="0"/>
              <a:t>Procedure </a:t>
            </a:r>
            <a:r>
              <a:rPr lang="hr-HR" sz="2800" dirty="0"/>
              <a:t>pišemo u </a:t>
            </a:r>
            <a:r>
              <a:rPr lang="hr-HR" sz="2800" b="1" dirty="0"/>
              <a:t>Logo editoru </a:t>
            </a:r>
            <a:r>
              <a:rPr lang="hr-HR" sz="2800" dirty="0"/>
              <a:t>koji se otvara klikom na gumb </a:t>
            </a:r>
            <a:r>
              <a:rPr lang="hr-HR" sz="2800" b="1" i="1" dirty="0" err="1" smtClean="0"/>
              <a:t>Edall</a:t>
            </a:r>
            <a:r>
              <a:rPr lang="hr-HR" sz="2800" dirty="0"/>
              <a:t> </a:t>
            </a:r>
            <a:r>
              <a:rPr lang="hr-HR" sz="2800" dirty="0" smtClean="0"/>
              <a:t> (Uredi sve).</a:t>
            </a:r>
            <a:r>
              <a:rPr lang="hr-HR" sz="2800" dirty="0" smtClean="0"/>
              <a:t> </a:t>
            </a:r>
            <a:endParaRPr lang="hr-HR" sz="2800" dirty="0" smtClean="0"/>
          </a:p>
          <a:p>
            <a:r>
              <a:rPr lang="hr-HR" sz="2800" dirty="0" smtClean="0"/>
              <a:t>U </a:t>
            </a:r>
            <a:r>
              <a:rPr lang="hr-HR" sz="2800" dirty="0"/>
              <a:t>editoru kornjača ne izvršava naredbu i ne </a:t>
            </a:r>
            <a:r>
              <a:rPr lang="hr-HR" sz="2800" dirty="0" smtClean="0"/>
              <a:t>možemo </a:t>
            </a:r>
            <a:r>
              <a:rPr lang="hr-HR" sz="2800" dirty="0"/>
              <a:t>vidjeti učinak pojedinih naredbi kao što to </a:t>
            </a:r>
            <a:r>
              <a:rPr lang="hr-HR" sz="2800" dirty="0" smtClean="0"/>
              <a:t>vidimo </a:t>
            </a:r>
            <a:r>
              <a:rPr lang="hr-HR" sz="2800" dirty="0"/>
              <a:t>izvan editora. 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Stvaramo procedure</a:t>
            </a:r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420" y="3845384"/>
            <a:ext cx="2172253" cy="244086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7255" y="3845383"/>
            <a:ext cx="2911741" cy="2440865"/>
          </a:xfrm>
          <a:prstGeom prst="rect">
            <a:avLst/>
          </a:prstGeom>
        </p:spPr>
      </p:pic>
      <p:sp>
        <p:nvSpPr>
          <p:cNvPr id="9" name="Pravokutnik 8"/>
          <p:cNvSpPr/>
          <p:nvPr/>
        </p:nvSpPr>
        <p:spPr>
          <a:xfrm>
            <a:off x="3401870" y="5959348"/>
            <a:ext cx="888274" cy="31083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993673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PROCEDURA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2645" y="1276571"/>
            <a:ext cx="7695939" cy="4742392"/>
          </a:xfrm>
        </p:spPr>
        <p:txBody>
          <a:bodyPr>
            <a:normAutofit fontScale="92500" lnSpcReduction="10000"/>
          </a:bodyPr>
          <a:lstStyle/>
          <a:p>
            <a:r>
              <a:rPr lang="hr-HR" sz="2800" dirty="0"/>
              <a:t>Svaka procedura započinje ključnom riječi </a:t>
            </a:r>
            <a:r>
              <a:rPr lang="hr-HR" sz="2800" b="1" dirty="0"/>
              <a:t>TO</a:t>
            </a:r>
            <a:r>
              <a:rPr lang="hr-HR" sz="2800" dirty="0"/>
              <a:t> nakon koje slijedi naziv procedure, a završava ključnom riječi </a:t>
            </a:r>
            <a:r>
              <a:rPr lang="hr-HR" sz="2800" b="1" dirty="0"/>
              <a:t>END</a:t>
            </a:r>
            <a:r>
              <a:rPr lang="hr-HR" sz="2800" dirty="0"/>
              <a:t>. </a:t>
            </a:r>
            <a:endParaRPr lang="hr-HR" sz="2800" dirty="0" smtClean="0"/>
          </a:p>
          <a:p>
            <a:r>
              <a:rPr lang="hr-HR" sz="2800" dirty="0" smtClean="0"/>
              <a:t>Naziv </a:t>
            </a:r>
            <a:r>
              <a:rPr lang="hr-HR" sz="2800" dirty="0"/>
              <a:t>procedure mora se sastojati od samo jedne riječi i ne smije sadržavati hrvatske znakove s kvačicama (č, ć, đ, š, ž</a:t>
            </a:r>
            <a:r>
              <a:rPr lang="hr-HR" sz="2800" dirty="0" smtClean="0"/>
              <a:t>).</a:t>
            </a:r>
          </a:p>
          <a:p>
            <a:endParaRPr lang="hr-HR" dirty="0" smtClean="0"/>
          </a:p>
          <a:p>
            <a:pPr marL="114300" indent="0">
              <a:buNone/>
            </a:pPr>
            <a:r>
              <a:rPr lang="hr-HR" dirty="0"/>
              <a:t>Na primjer, </a:t>
            </a:r>
            <a:endParaRPr lang="hr-HR" dirty="0" smtClean="0"/>
          </a:p>
          <a:p>
            <a:pPr marL="114300" indent="0">
              <a:buNone/>
            </a:pPr>
            <a:r>
              <a:rPr lang="hr-HR" dirty="0" smtClean="0"/>
              <a:t>procedura </a:t>
            </a:r>
            <a:r>
              <a:rPr lang="hr-HR" dirty="0"/>
              <a:t>za crtanje kvadrata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duljine </a:t>
            </a:r>
            <a:r>
              <a:rPr lang="hr-HR" dirty="0"/>
              <a:t>stranice 50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(</a:t>
            </a:r>
            <a:r>
              <a:rPr lang="hr-HR" dirty="0"/>
              <a:t>jedno od mogućih rješenja)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izgleda </a:t>
            </a:r>
            <a:r>
              <a:rPr lang="hr-HR" dirty="0"/>
              <a:t>ovako</a:t>
            </a:r>
            <a:r>
              <a:rPr lang="hr-HR" dirty="0" smtClean="0"/>
              <a:t>:</a:t>
            </a:r>
            <a:endParaRPr lang="hr-HR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Stvaramo procedure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1878" y="3647767"/>
            <a:ext cx="3318132" cy="2715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82917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SPREMANJE PROCEDURE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0725" y="1188602"/>
            <a:ext cx="8681775" cy="4956883"/>
          </a:xfrm>
        </p:spPr>
        <p:txBody>
          <a:bodyPr/>
          <a:lstStyle/>
          <a:p>
            <a:r>
              <a:rPr lang="hr-HR" dirty="0"/>
              <a:t>Nakon izlaska iz editora odabirom opcije </a:t>
            </a:r>
            <a:r>
              <a:rPr lang="hr-HR" b="1" i="1" dirty="0"/>
              <a:t>Save </a:t>
            </a:r>
            <a:r>
              <a:rPr lang="hr-HR" b="1" i="1" dirty="0" err="1"/>
              <a:t>and</a:t>
            </a:r>
            <a:r>
              <a:rPr lang="hr-HR" b="1" i="1" dirty="0"/>
              <a:t> </a:t>
            </a:r>
            <a:r>
              <a:rPr lang="hr-HR" b="1" i="1" dirty="0" err="1"/>
              <a:t>Exit</a:t>
            </a:r>
            <a:r>
              <a:rPr lang="hr-HR" b="1" i="1" dirty="0"/>
              <a:t> </a:t>
            </a:r>
            <a:r>
              <a:rPr lang="hr-HR" dirty="0"/>
              <a:t>u izborniku </a:t>
            </a:r>
            <a:r>
              <a:rPr lang="hr-HR" b="1" i="1" dirty="0"/>
              <a:t>File</a:t>
            </a:r>
            <a:r>
              <a:rPr lang="hr-HR" i="1" dirty="0"/>
              <a:t> </a:t>
            </a:r>
            <a:r>
              <a:rPr lang="hr-HR" dirty="0"/>
              <a:t>pozivamo proceduru upisivanjem njezina imena u naredbeni redak i pritiskom na tipku </a:t>
            </a:r>
            <a:r>
              <a:rPr lang="hr-HR" b="1" dirty="0"/>
              <a:t>Enter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smtClean="0"/>
              <a:t>Ponovnim </a:t>
            </a:r>
            <a:r>
              <a:rPr lang="hr-HR" dirty="0"/>
              <a:t>ulaskom u editor možemo mijenjati sadržaj procedure i ponovo je pokrenuti. </a:t>
            </a:r>
            <a:endParaRPr lang="hr-HR" dirty="0" smtClean="0"/>
          </a:p>
          <a:p>
            <a:r>
              <a:rPr lang="hr-HR" dirty="0" smtClean="0"/>
              <a:t>U </a:t>
            </a:r>
            <a:r>
              <a:rPr lang="hr-HR" dirty="0"/>
              <a:t>Logo editoru možemo imati više procedura.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Stvaramo procedure</a:t>
            </a:r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763" y="3840481"/>
            <a:ext cx="3200677" cy="260118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1472" y="3840481"/>
            <a:ext cx="2666872" cy="2601186"/>
          </a:xfrm>
          <a:prstGeom prst="rect">
            <a:avLst/>
          </a:prstGeom>
        </p:spPr>
      </p:pic>
      <p:sp>
        <p:nvSpPr>
          <p:cNvPr id="9" name="Pravokutnik 8"/>
          <p:cNvSpPr/>
          <p:nvPr/>
        </p:nvSpPr>
        <p:spPr>
          <a:xfrm>
            <a:off x="1388762" y="4467496"/>
            <a:ext cx="2486551" cy="31083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5301472" y="5490753"/>
            <a:ext cx="888274" cy="31083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297622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62357" y="1472578"/>
            <a:ext cx="8208404" cy="4956883"/>
          </a:xfrm>
        </p:spPr>
        <p:txBody>
          <a:bodyPr/>
          <a:lstStyle/>
          <a:p>
            <a:pPr marL="571500" lvl="0" indent="-457200">
              <a:buFont typeface="+mj-lt"/>
              <a:buAutoNum type="arabicPeriod"/>
            </a:pPr>
            <a:r>
              <a:rPr lang="hr-HR" dirty="0"/>
              <a:t>Napiši proceduru koja će nacrtati tri stepenice proizvoljne veličine</a:t>
            </a:r>
            <a:r>
              <a:rPr lang="hr-HR" dirty="0" smtClean="0"/>
              <a:t>. </a:t>
            </a:r>
            <a:r>
              <a:rPr lang="hr-HR" dirty="0" smtClean="0">
                <a:hlinkClick r:id="rId2" action="ppaction://hlinksldjump"/>
              </a:rPr>
              <a:t>RJEŠENJE</a:t>
            </a:r>
            <a:endParaRPr lang="hr-HR" dirty="0"/>
          </a:p>
          <a:p>
            <a:pPr marL="571500" lvl="0" indent="-457200">
              <a:buFont typeface="+mj-lt"/>
              <a:buAutoNum type="arabicPeriod"/>
            </a:pPr>
            <a:endParaRPr lang="hr-HR" dirty="0" smtClean="0"/>
          </a:p>
          <a:p>
            <a:pPr marL="571500" lvl="0" indent="-457200">
              <a:buFont typeface="+mj-lt"/>
              <a:buAutoNum type="arabicPeriod"/>
            </a:pPr>
            <a:r>
              <a:rPr lang="hr-HR" dirty="0" smtClean="0"/>
              <a:t>Napiši </a:t>
            </a:r>
            <a:r>
              <a:rPr lang="hr-HR" dirty="0"/>
              <a:t>proceduru koja će nacrtati dvije kružnice istog polumjera, ali s različitim središtima.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(</a:t>
            </a:r>
            <a:r>
              <a:rPr lang="hr-HR" dirty="0"/>
              <a:t>Uputa: prije pomicanja kornjače iz jednog središta u drugo podigni pero da kornjača ne ostavlja trag</a:t>
            </a:r>
            <a:r>
              <a:rPr lang="hr-HR" dirty="0" smtClean="0"/>
              <a:t>.)</a:t>
            </a:r>
            <a:br>
              <a:rPr lang="hr-HR" dirty="0" smtClean="0"/>
            </a:br>
            <a:r>
              <a:rPr lang="hr-HR" dirty="0" smtClean="0">
                <a:hlinkClick r:id="rId3" action="ppaction://hlinksldjump"/>
              </a:rPr>
              <a:t>RJEŠENJE</a:t>
            </a:r>
            <a:endParaRPr lang="hr-HR" dirty="0"/>
          </a:p>
          <a:p>
            <a:pPr marL="571500" lvl="0" indent="-457200">
              <a:buFont typeface="+mj-lt"/>
              <a:buAutoNum type="arabicPeriod"/>
            </a:pPr>
            <a:endParaRPr lang="hr-HR" dirty="0" smtClean="0"/>
          </a:p>
          <a:p>
            <a:pPr marL="571500" lvl="0" indent="-457200">
              <a:buFont typeface="+mj-lt"/>
              <a:buAutoNum type="arabicPeriod"/>
            </a:pPr>
            <a:r>
              <a:rPr lang="hr-HR" dirty="0" smtClean="0"/>
              <a:t>Napiši </a:t>
            </a:r>
            <a:r>
              <a:rPr lang="hr-HR" dirty="0"/>
              <a:t>proceduru za crtanje pravilnog </a:t>
            </a:r>
            <a:r>
              <a:rPr lang="hr-HR" dirty="0" err="1"/>
              <a:t>petnaesterokuta</a:t>
            </a:r>
            <a:r>
              <a:rPr lang="hr-HR" dirty="0" smtClean="0"/>
              <a:t>.</a:t>
            </a:r>
            <a:br>
              <a:rPr lang="hr-HR" dirty="0" smtClean="0"/>
            </a:br>
            <a:r>
              <a:rPr lang="hr-HR" dirty="0" smtClean="0">
                <a:hlinkClick r:id="rId4" action="ppaction://hlinksldjump"/>
              </a:rPr>
              <a:t>RJEŠENJE</a:t>
            </a:r>
            <a:endParaRPr lang="hr-HR" dirty="0"/>
          </a:p>
          <a:p>
            <a:pPr marL="571500" indent="-457200">
              <a:buFont typeface="+mj-lt"/>
              <a:buAutoNum type="arabicPeriod"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smtClean="0"/>
              <a:t>Stvaramo procedure</a:t>
            </a:r>
            <a:endParaRPr lang="hr-HR" dirty="0"/>
          </a:p>
        </p:txBody>
      </p:sp>
      <p:pic>
        <p:nvPicPr>
          <p:cNvPr id="6" name="Rezervirano mjesto sadržaja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484" y="188076"/>
            <a:ext cx="125052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34575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Stvaramo procedure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7</a:t>
            </a:fld>
            <a:endParaRPr lang="hr-HR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284" y="255362"/>
            <a:ext cx="6213239" cy="626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13169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Stvaramo procedure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8</a:t>
            </a:fld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1" y="1711361"/>
            <a:ext cx="4859382" cy="4778024"/>
          </a:xfrm>
          <a:prstGeom prst="rect">
            <a:avLst/>
          </a:prstGeom>
        </p:spPr>
      </p:pic>
      <p:sp>
        <p:nvSpPr>
          <p:cNvPr id="7" name="TekstniOkvir 6"/>
          <p:cNvSpPr txBox="1"/>
          <p:nvPr/>
        </p:nvSpPr>
        <p:spPr>
          <a:xfrm>
            <a:off x="127149" y="191977"/>
            <a:ext cx="58603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KRUZNICE</a:t>
            </a:r>
          </a:p>
          <a:p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CIRCLE </a:t>
            </a:r>
            <a:r>
              <a:rPr lang="hr-HR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</a:t>
            </a:r>
          </a:p>
          <a:p>
            <a:r>
              <a:rPr lang="hr-HR" sz="28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RT </a:t>
            </a:r>
            <a:r>
              <a:rPr lang="hr-HR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FD </a:t>
            </a:r>
            <a:r>
              <a:rPr lang="hr-HR" sz="2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150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LT </a:t>
            </a:r>
            <a:r>
              <a:rPr lang="hr-HR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8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PD</a:t>
            </a:r>
          </a:p>
          <a:p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CIRCLE </a:t>
            </a:r>
            <a:r>
              <a:rPr lang="hr-HR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</a:t>
            </a:r>
          </a:p>
          <a:p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</a:t>
            </a:r>
            <a:endParaRPr lang="hr-H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82023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Stvaramo procedure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1DDF-40B1-4D96-8114-F3F175D4CEDF}" type="slidenum">
              <a:rPr lang="hr-HR" smtClean="0"/>
              <a:t>9</a:t>
            </a:fld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203517" y="312477"/>
            <a:ext cx="5860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PETNAESTEROKUT</a:t>
            </a:r>
          </a:p>
          <a:p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REPEAT </a:t>
            </a:r>
            <a:r>
              <a:rPr lang="hr-HR" sz="28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 FD </a:t>
            </a:r>
            <a:r>
              <a:rPr lang="hr-HR" sz="2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RT </a:t>
            </a:r>
            <a:r>
              <a:rPr lang="hr-HR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360/</a:t>
            </a:r>
            <a:r>
              <a:rPr lang="hr-HR" sz="28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  <a:endParaRPr lang="hr-HR" sz="28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</a:t>
            </a:r>
            <a:endParaRPr lang="hr-H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1872" y="1414024"/>
            <a:ext cx="4602879" cy="50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99198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5 crveno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jednost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 crveno" id="{717DEFCB-814C-49A5-8476-5A2270612D48}" vid="{AD180D59-63A5-42E9-B9E6-58B893D03590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 crveno</Template>
  <TotalTime>833</TotalTime>
  <Words>385</Words>
  <Application>Microsoft Office PowerPoint</Application>
  <PresentationFormat>On-screen Show (4:3)</PresentationFormat>
  <Paragraphs>66</Paragraphs>
  <Slides>11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Fira Sans</vt:lpstr>
      <vt:lpstr>Tahoma</vt:lpstr>
      <vt:lpstr>5 crveno</vt:lpstr>
      <vt:lpstr>4. PROGRAMIRANJE</vt:lpstr>
      <vt:lpstr>PROCEDURA</vt:lpstr>
      <vt:lpstr>PROCEDURA</vt:lpstr>
      <vt:lpstr>PROCEDURA</vt:lpstr>
      <vt:lpstr>SPREMANJE PROCEDURE</vt:lpstr>
      <vt:lpstr>ZADATAK</vt:lpstr>
      <vt:lpstr>PowerPoint Presentation</vt:lpstr>
      <vt:lpstr>PowerPoint Presentation</vt:lpstr>
      <vt:lpstr>PowerPoint Presentation</vt:lpstr>
      <vt:lpstr>SAŽETAK</vt:lpstr>
      <vt:lpstr>PONAVLJANJE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Daniela</dc:creator>
  <cp:lastModifiedBy>Windows User</cp:lastModifiedBy>
  <cp:revision>56</cp:revision>
  <dcterms:created xsi:type="dcterms:W3CDTF">2018-08-10T06:13:01Z</dcterms:created>
  <dcterms:modified xsi:type="dcterms:W3CDTF">2021-10-27T19:30:54Z</dcterms:modified>
</cp:coreProperties>
</file>