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20"/>
  </p:notesMasterIdLst>
  <p:sldIdLst>
    <p:sldId id="256" r:id="rId2"/>
    <p:sldId id="260" r:id="rId3"/>
    <p:sldId id="267" r:id="rId4"/>
    <p:sldId id="261" r:id="rId5"/>
    <p:sldId id="262" r:id="rId6"/>
    <p:sldId id="263" r:id="rId7"/>
    <p:sldId id="268" r:id="rId8"/>
    <p:sldId id="266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58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4B4B"/>
    <a:srgbClr val="CC3399"/>
    <a:srgbClr val="FF33CC"/>
    <a:srgbClr val="000054"/>
    <a:srgbClr val="00001E"/>
    <a:srgbClr val="000066"/>
    <a:srgbClr val="E6545B"/>
    <a:srgbClr val="F3ABAE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012" autoAdjust="0"/>
  </p:normalViewPr>
  <p:slideViewPr>
    <p:cSldViewPr snapToGrid="0">
      <p:cViewPr varScale="1">
        <p:scale>
          <a:sx n="64" d="100"/>
          <a:sy n="64" d="100"/>
        </p:scale>
        <p:origin x="12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DF44A-F900-4539-B2D8-330ABFB91CDE}" type="datetimeFigureOut">
              <a:rPr lang="hr-HR" smtClean="0"/>
              <a:t>27.10.2021.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7B07-D393-4912-8781-548406D911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296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428" y="897621"/>
            <a:ext cx="7344816" cy="3240000"/>
          </a:xfrm>
          <a:solidFill>
            <a:schemeClr val="accent2">
              <a:lumMod val="75000"/>
            </a:schemeClr>
          </a:solidFill>
        </p:spPr>
        <p:txBody>
          <a:bodyPr anchor="ctr"/>
          <a:lstStyle>
            <a:lvl1pPr>
              <a:defRPr sz="54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22440"/>
            <a:ext cx="7344816" cy="1260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stil podnaslova matrice</a:t>
            </a: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" y="6281543"/>
            <a:ext cx="725449" cy="50781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" y="6281543"/>
            <a:ext cx="725449" cy="50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293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4CB7184A-56B1-40D4-B6FC-75CC7BD28998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Ponavljanje niza naredbi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965521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66" y="332656"/>
            <a:ext cx="8015347" cy="7908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96" y="1484783"/>
            <a:ext cx="7992888" cy="49568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4907" y="6516710"/>
            <a:ext cx="350207" cy="341290"/>
          </a:xfrm>
          <a:ln>
            <a:noFill/>
          </a:ln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868144" y="6525341"/>
            <a:ext cx="2438399" cy="360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39C945EA-778C-41DE-8A61-3B5DBE5F94C9}" type="datetime1">
              <a:rPr lang="hr-HR" smtClean="0"/>
              <a:t>27.10.2021.</a:t>
            </a:fld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489384"/>
            <a:ext cx="4932548" cy="395959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dirty="0" smtClean="0"/>
              <a:t>Ponavljanje niza nardbi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499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05" y="5013176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05" y="234888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670E7698-3596-4434-8745-D8FE7B9820C7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Ponavljanje niza naredbi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958589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05" y="277022"/>
            <a:ext cx="7989518" cy="7908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6201" y="1552464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023" y="1552464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5868144" y="6525342"/>
            <a:ext cx="2438399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90FC6D83-4474-47FD-A593-C31B99A10E91}" type="datetime1">
              <a:rPr lang="hr-HR" smtClean="0"/>
              <a:t>27.10.2021.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525343"/>
            <a:ext cx="4144373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 smtClean="0"/>
              <a:t>Ponavljanje niza naredbi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71571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489" y="192206"/>
            <a:ext cx="7989518" cy="79084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05" y="1525560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105" y="216532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2407" y="1505744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2407" y="219583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353575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34001" y="6519624"/>
            <a:ext cx="2438399" cy="36576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3B4AA790-A66D-4BFB-953B-02801C14731A}" type="datetime1">
              <a:rPr lang="hr-HR" smtClean="0"/>
              <a:t>27.10.2021.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80105" y="6489384"/>
            <a:ext cx="4853896" cy="396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Ponavljanje niza naredbi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C81DDF-40B1-4D96-8114-F3F175D4CEDF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1670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756365EC-E36F-4A21-A306-7809E6072C21}" type="datetime1">
              <a:rPr lang="hr-HR" smtClean="0"/>
              <a:t>27.10.2021.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Ponavljanje niza naredbi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61817" y="18864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920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57" y="5501374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7057" y="163372"/>
            <a:ext cx="8156448" cy="52257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057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F2015136-98C5-47F3-9F86-5ABC6E3ADEE4}" type="datetime1">
              <a:rPr lang="hr-HR" smtClean="0"/>
              <a:t>27.10.2021.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Ponavljanje niza naredbi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545342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957A9CED-129D-486E-A8D5-A2B707F6EABB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Ponavljanje niza naredbi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037" y="19970"/>
            <a:ext cx="773963" cy="10095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21"/>
            <a:ext cx="792088" cy="100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46982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596" y="1484784"/>
            <a:ext cx="799288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4907" y="6525343"/>
            <a:ext cx="350207" cy="286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C81DDF-40B1-4D96-8114-F3F175D4CED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596" y="269337"/>
            <a:ext cx="7989518" cy="790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868144" y="6525342"/>
            <a:ext cx="2438399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2F2F867-3F0F-447F-B44A-65842583F486}" type="datetime1">
              <a:rPr lang="hr-HR" smtClean="0"/>
              <a:t>27.10.2021.</a:t>
            </a:fld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525343"/>
            <a:ext cx="4932548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smtClean="0"/>
              <a:t>Ponavljanje niza 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018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ransition spd="slow">
    <p:split orient="vert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hr-HR" dirty="0" smtClean="0"/>
              <a:t>4. PROGRAMIRANJE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4.4 </a:t>
            </a:r>
            <a:r>
              <a:rPr lang="hr-HR" dirty="0"/>
              <a:t>Ponavljanje niza </a:t>
            </a:r>
            <a:r>
              <a:rPr lang="hr-HR" dirty="0" smtClean="0"/>
              <a:t>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03686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766" y="332656"/>
            <a:ext cx="8015347" cy="553209"/>
          </a:xfrm>
        </p:spPr>
        <p:txBody>
          <a:bodyPr/>
          <a:lstStyle/>
          <a:p>
            <a:r>
              <a:rPr lang="hr-HR" sz="3600" dirty="0" smtClean="0"/>
              <a:t>PRAVOKUTNIK duljine stranice 130 i 70</a:t>
            </a:r>
            <a:endParaRPr lang="hr-HR" sz="3600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702752" y="1376862"/>
            <a:ext cx="7665141" cy="88896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hr-HR" sz="2800" b="1" dirty="0" smtClean="0"/>
              <a:t>REPEAT </a:t>
            </a:r>
            <a:r>
              <a:rPr lang="hr-HR" sz="2800" b="1" dirty="0" smtClean="0">
                <a:solidFill>
                  <a:srgbClr val="00B050"/>
                </a:solidFill>
              </a:rPr>
              <a:t>2 </a:t>
            </a:r>
            <a:r>
              <a:rPr lang="hr-HR" sz="2800" b="1" dirty="0" smtClean="0"/>
              <a:t>[ FD </a:t>
            </a:r>
            <a:r>
              <a:rPr lang="hr-HR" sz="2800" b="1" dirty="0" smtClean="0">
                <a:solidFill>
                  <a:srgbClr val="0070C0"/>
                </a:solidFill>
              </a:rPr>
              <a:t>130</a:t>
            </a:r>
            <a:r>
              <a:rPr lang="hr-HR" sz="2800" b="1" dirty="0" smtClean="0"/>
              <a:t>  RT </a:t>
            </a:r>
            <a:r>
              <a:rPr lang="hr-HR" sz="2800" b="1" dirty="0" smtClean="0">
                <a:solidFill>
                  <a:srgbClr val="FF0000"/>
                </a:solidFill>
              </a:rPr>
              <a:t>90</a:t>
            </a:r>
            <a:r>
              <a:rPr lang="hr-HR" sz="2800" b="1" dirty="0" smtClean="0"/>
              <a:t>  FD </a:t>
            </a:r>
            <a:r>
              <a:rPr lang="hr-HR" sz="2800" b="1" dirty="0" smtClean="0">
                <a:solidFill>
                  <a:srgbClr val="0070C0"/>
                </a:solidFill>
              </a:rPr>
              <a:t>70</a:t>
            </a:r>
            <a:r>
              <a:rPr lang="hr-HR" sz="2800" b="1" dirty="0" smtClean="0"/>
              <a:t>  RT </a:t>
            </a:r>
            <a:r>
              <a:rPr lang="hr-HR" sz="2800" b="1" dirty="0" smtClean="0">
                <a:solidFill>
                  <a:srgbClr val="FF0000"/>
                </a:solidFill>
              </a:rPr>
              <a:t>90 </a:t>
            </a:r>
            <a:r>
              <a:rPr lang="hr-HR" sz="2800" b="1" dirty="0" smtClean="0"/>
              <a:t>]</a:t>
            </a:r>
            <a:endParaRPr lang="hr-HR" sz="2800" b="1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/>
          </a:p>
        </p:txBody>
      </p:sp>
      <p:sp>
        <p:nvSpPr>
          <p:cNvPr id="8" name="Pravokutnik 7"/>
          <p:cNvSpPr/>
          <p:nvPr/>
        </p:nvSpPr>
        <p:spPr>
          <a:xfrm rot="5400000">
            <a:off x="3597963" y="4080838"/>
            <a:ext cx="2854039" cy="1091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Ravni poveznik 8"/>
          <p:cNvCxnSpPr/>
          <p:nvPr/>
        </p:nvCxnSpPr>
        <p:spPr>
          <a:xfrm flipH="1" flipV="1">
            <a:off x="4507302" y="2321176"/>
            <a:ext cx="4" cy="8783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flipV="1">
            <a:off x="5598698" y="3199516"/>
            <a:ext cx="743737" cy="783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Jednakokračni trokut 19"/>
          <p:cNvSpPr/>
          <p:nvPr/>
        </p:nvSpPr>
        <p:spPr>
          <a:xfrm>
            <a:off x="4190822" y="5757314"/>
            <a:ext cx="574101" cy="2962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TekstniOkvir 20"/>
          <p:cNvSpPr txBox="1"/>
          <p:nvPr/>
        </p:nvSpPr>
        <p:spPr>
          <a:xfrm>
            <a:off x="3600238" y="4284185"/>
            <a:ext cx="1098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0070C0"/>
                </a:solidFill>
              </a:rPr>
              <a:t>130</a:t>
            </a:r>
            <a:endParaRPr lang="hr-HR" sz="3600" b="1" dirty="0">
              <a:solidFill>
                <a:srgbClr val="0070C0"/>
              </a:solidFill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4535323" y="2674518"/>
            <a:ext cx="68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9</a:t>
            </a:r>
            <a:r>
              <a:rPr lang="hr-HR" sz="3200" b="1" dirty="0" smtClean="0">
                <a:solidFill>
                  <a:srgbClr val="FF0000"/>
                </a:solidFill>
              </a:rPr>
              <a:t>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5550347" y="32060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9</a:t>
            </a:r>
            <a:r>
              <a:rPr lang="hr-HR" sz="3200" b="1" dirty="0" smtClean="0">
                <a:solidFill>
                  <a:srgbClr val="FF0000"/>
                </a:solidFill>
              </a:rPr>
              <a:t>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4698517" y="3163117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0070C0"/>
                </a:solidFill>
              </a:rPr>
              <a:t>70</a:t>
            </a:r>
            <a:endParaRPr lang="hr-HR" sz="3600" b="1" dirty="0">
              <a:solidFill>
                <a:srgbClr val="0070C0"/>
              </a:solidFill>
            </a:endParaRPr>
          </a:p>
        </p:txBody>
      </p:sp>
      <p:sp>
        <p:nvSpPr>
          <p:cNvPr id="26" name="Luk 25"/>
          <p:cNvSpPr/>
          <p:nvPr/>
        </p:nvSpPr>
        <p:spPr>
          <a:xfrm rot="6491929">
            <a:off x="5400621" y="3031266"/>
            <a:ext cx="917380" cy="80808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Luk 17"/>
          <p:cNvSpPr/>
          <p:nvPr/>
        </p:nvSpPr>
        <p:spPr>
          <a:xfrm rot="818084">
            <a:off x="4473735" y="2709586"/>
            <a:ext cx="917380" cy="80808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792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PARALELOGRAM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8161" y="1218298"/>
            <a:ext cx="8701683" cy="4956883"/>
          </a:xfrm>
        </p:spPr>
        <p:txBody>
          <a:bodyPr/>
          <a:lstStyle/>
          <a:p>
            <a:r>
              <a:rPr lang="hr-HR" dirty="0" smtClean="0"/>
              <a:t>paralelogram </a:t>
            </a:r>
            <a:r>
              <a:rPr lang="hr-HR" dirty="0"/>
              <a:t>s duljinama stranica 130 i 70 i veličinom šiljastog kuta 45°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2565298" y="3693879"/>
            <a:ext cx="6009609" cy="2993476"/>
            <a:chOff x="3027378" y="3161211"/>
            <a:chExt cx="6009609" cy="2993476"/>
          </a:xfrm>
        </p:grpSpPr>
        <p:sp>
          <p:nvSpPr>
            <p:cNvPr id="7" name="Paralelogram 6"/>
            <p:cNvSpPr/>
            <p:nvPr/>
          </p:nvSpPr>
          <p:spPr>
            <a:xfrm>
              <a:off x="3617740" y="4079966"/>
              <a:ext cx="4894217" cy="1319348"/>
            </a:xfrm>
            <a:prstGeom prst="parallelogram">
              <a:avLst>
                <a:gd name="adj" fmla="val 501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TekstniOkvir 7"/>
            <p:cNvSpPr txBox="1"/>
            <p:nvPr/>
          </p:nvSpPr>
          <p:spPr>
            <a:xfrm>
              <a:off x="5642221" y="5399314"/>
              <a:ext cx="8273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130</a:t>
              </a:r>
              <a:endParaRPr lang="hr-HR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TekstniOkvir 8"/>
            <p:cNvSpPr txBox="1"/>
            <p:nvPr/>
          </p:nvSpPr>
          <p:spPr>
            <a:xfrm>
              <a:off x="3447923" y="4544557"/>
              <a:ext cx="8273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70</a:t>
              </a:r>
              <a:endParaRPr lang="hr-HR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Jednakokračni trokut 9"/>
            <p:cNvSpPr/>
            <p:nvPr/>
          </p:nvSpPr>
          <p:spPr>
            <a:xfrm rot="5400000">
              <a:off x="3174597" y="5255194"/>
              <a:ext cx="574766" cy="31151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TekstniOkvir 10"/>
            <p:cNvSpPr txBox="1"/>
            <p:nvPr/>
          </p:nvSpPr>
          <p:spPr>
            <a:xfrm>
              <a:off x="7990550" y="4942003"/>
              <a:ext cx="6038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45</a:t>
              </a:r>
              <a:endParaRPr lang="hr-H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TekstniOkvir 11"/>
            <p:cNvSpPr txBox="1"/>
            <p:nvPr/>
          </p:nvSpPr>
          <p:spPr>
            <a:xfrm>
              <a:off x="7891544" y="3665960"/>
              <a:ext cx="8273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135</a:t>
              </a:r>
              <a:endParaRPr lang="hr-H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Ravni poveznik sa strelicom 12"/>
            <p:cNvCxnSpPr/>
            <p:nvPr/>
          </p:nvCxnSpPr>
          <p:spPr>
            <a:xfrm>
              <a:off x="7864192" y="5410953"/>
              <a:ext cx="10027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Ravni poveznik sa strelicom 13"/>
            <p:cNvCxnSpPr/>
            <p:nvPr/>
          </p:nvCxnSpPr>
          <p:spPr>
            <a:xfrm flipV="1">
              <a:off x="8511957" y="3161211"/>
              <a:ext cx="418011" cy="92310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Ravni poveznik sa strelicom 14"/>
            <p:cNvCxnSpPr/>
            <p:nvPr/>
          </p:nvCxnSpPr>
          <p:spPr>
            <a:xfrm flipH="1" flipV="1">
              <a:off x="3306222" y="4079966"/>
              <a:ext cx="975416" cy="604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Ravni poveznik sa strelicom 15"/>
            <p:cNvCxnSpPr/>
            <p:nvPr/>
          </p:nvCxnSpPr>
          <p:spPr>
            <a:xfrm flipH="1">
              <a:off x="3103934" y="5404020"/>
              <a:ext cx="513806" cy="75066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TekstniOkvir 16"/>
            <p:cNvSpPr txBox="1"/>
            <p:nvPr/>
          </p:nvSpPr>
          <p:spPr>
            <a:xfrm>
              <a:off x="3400023" y="5476854"/>
              <a:ext cx="8273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135</a:t>
              </a:r>
              <a:endParaRPr lang="hr-H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TekstniOkvir 17"/>
            <p:cNvSpPr txBox="1"/>
            <p:nvPr/>
          </p:nvSpPr>
          <p:spPr>
            <a:xfrm>
              <a:off x="3649327" y="4058730"/>
              <a:ext cx="6038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45</a:t>
              </a:r>
              <a:endParaRPr lang="hr-H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Luk 18"/>
            <p:cNvSpPr/>
            <p:nvPr/>
          </p:nvSpPr>
          <p:spPr>
            <a:xfrm>
              <a:off x="7688735" y="4795736"/>
              <a:ext cx="944619" cy="919926"/>
            </a:xfrm>
            <a:prstGeom prst="arc">
              <a:avLst>
                <a:gd name="adj1" fmla="val 16266475"/>
                <a:gd name="adj2" fmla="val 946937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Luk 19"/>
            <p:cNvSpPr/>
            <p:nvPr/>
          </p:nvSpPr>
          <p:spPr>
            <a:xfrm rot="15979840">
              <a:off x="7914292" y="3477909"/>
              <a:ext cx="1064667" cy="1180722"/>
            </a:xfrm>
            <a:prstGeom prst="arc">
              <a:avLst>
                <a:gd name="adj1" fmla="val 16266475"/>
                <a:gd name="adj2" fmla="val 1832654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Luk 20"/>
            <p:cNvSpPr/>
            <p:nvPr/>
          </p:nvSpPr>
          <p:spPr>
            <a:xfrm rot="11422162">
              <a:off x="3577556" y="3805147"/>
              <a:ext cx="944619" cy="919926"/>
            </a:xfrm>
            <a:prstGeom prst="arc">
              <a:avLst>
                <a:gd name="adj1" fmla="val 16266475"/>
                <a:gd name="adj2" fmla="val 946937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Luk 21"/>
            <p:cNvSpPr/>
            <p:nvPr/>
          </p:nvSpPr>
          <p:spPr>
            <a:xfrm rot="5125358">
              <a:off x="3085405" y="4869075"/>
              <a:ext cx="1064667" cy="1180722"/>
            </a:xfrm>
            <a:prstGeom prst="arc">
              <a:avLst>
                <a:gd name="adj1" fmla="val 16266475"/>
                <a:gd name="adj2" fmla="val 1832654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3" name="Rezervirano mjesto sadržaja 2"/>
          <p:cNvSpPr txBox="1">
            <a:spLocks/>
          </p:cNvSpPr>
          <p:nvPr/>
        </p:nvSpPr>
        <p:spPr>
          <a:xfrm>
            <a:off x="646264" y="2442844"/>
            <a:ext cx="7204872" cy="1042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hr-HR" dirty="0" smtClean="0"/>
              <a:t>RT 90  </a:t>
            </a:r>
          </a:p>
          <a:p>
            <a:pPr marL="114300" indent="0">
              <a:buFont typeface="Arial" pitchFamily="34" charset="0"/>
              <a:buNone/>
            </a:pPr>
            <a:r>
              <a:rPr lang="hr-HR" dirty="0" smtClean="0"/>
              <a:t>REPEAT </a:t>
            </a:r>
            <a:r>
              <a:rPr lang="hr-HR" b="1" dirty="0" smtClean="0">
                <a:solidFill>
                  <a:srgbClr val="00B050"/>
                </a:solidFill>
              </a:rPr>
              <a:t>2  </a:t>
            </a:r>
            <a:r>
              <a:rPr lang="hr-HR" dirty="0" smtClean="0"/>
              <a:t>[ FD </a:t>
            </a:r>
            <a:r>
              <a:rPr lang="hr-HR" dirty="0" smtClean="0">
                <a:solidFill>
                  <a:srgbClr val="0070C0"/>
                </a:solidFill>
              </a:rPr>
              <a:t>130 </a:t>
            </a:r>
            <a:r>
              <a:rPr lang="hr-HR" dirty="0" smtClean="0"/>
              <a:t> LT</a:t>
            </a:r>
            <a:r>
              <a:rPr lang="hr-HR" dirty="0" smtClean="0">
                <a:solidFill>
                  <a:srgbClr val="FF0000"/>
                </a:solidFill>
              </a:rPr>
              <a:t> 45  </a:t>
            </a:r>
            <a:r>
              <a:rPr lang="hr-HR" dirty="0" smtClean="0"/>
              <a:t>FD </a:t>
            </a:r>
            <a:r>
              <a:rPr lang="hr-HR" dirty="0" smtClean="0">
                <a:solidFill>
                  <a:srgbClr val="0070C0"/>
                </a:solidFill>
              </a:rPr>
              <a:t>40 </a:t>
            </a:r>
            <a:r>
              <a:rPr lang="hr-HR" dirty="0" smtClean="0"/>
              <a:t> LT</a:t>
            </a:r>
            <a:r>
              <a:rPr lang="hr-HR" dirty="0" smtClean="0">
                <a:solidFill>
                  <a:srgbClr val="FF0000"/>
                </a:solidFill>
              </a:rPr>
              <a:t> 135 </a:t>
            </a:r>
            <a:r>
              <a:rPr lang="hr-HR" dirty="0" smtClean="0"/>
              <a:t>]</a:t>
            </a:r>
            <a:r>
              <a:rPr lang="hr-HR" dirty="0" smtClean="0">
                <a:solidFill>
                  <a:srgbClr val="FF0000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247522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DEVETNAESTEROKUT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17587" y="1805020"/>
            <a:ext cx="5569113" cy="62345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3000" dirty="0" smtClean="0"/>
              <a:t>REPEAT </a:t>
            </a:r>
            <a:r>
              <a:rPr lang="hr-HR" sz="3000" dirty="0" smtClean="0">
                <a:solidFill>
                  <a:srgbClr val="00B050"/>
                </a:solidFill>
              </a:rPr>
              <a:t>19</a:t>
            </a:r>
            <a:r>
              <a:rPr lang="hr-HR" sz="3000" dirty="0" smtClean="0"/>
              <a:t>[FD </a:t>
            </a:r>
            <a:r>
              <a:rPr lang="hr-HR" sz="3000" dirty="0" smtClean="0">
                <a:solidFill>
                  <a:srgbClr val="0070C0"/>
                </a:solidFill>
              </a:rPr>
              <a:t>30</a:t>
            </a:r>
            <a:r>
              <a:rPr lang="hr-HR" sz="3000" dirty="0" smtClean="0"/>
              <a:t> RT </a:t>
            </a:r>
            <a:r>
              <a:rPr lang="hr-HR" sz="3000" dirty="0" smtClean="0">
                <a:solidFill>
                  <a:srgbClr val="FF0000"/>
                </a:solidFill>
              </a:rPr>
              <a:t>360/</a:t>
            </a:r>
            <a:r>
              <a:rPr lang="hr-HR" sz="3000" dirty="0" smtClean="0">
                <a:solidFill>
                  <a:srgbClr val="00B050"/>
                </a:solidFill>
              </a:rPr>
              <a:t>19</a:t>
            </a:r>
            <a:r>
              <a:rPr lang="hr-HR" sz="3000" dirty="0" smtClean="0"/>
              <a:t>]</a:t>
            </a:r>
            <a:endParaRPr lang="hr-HR" sz="30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358" y="2485381"/>
            <a:ext cx="4191363" cy="40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658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911" y="3844135"/>
            <a:ext cx="2979089" cy="259753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KRUŽNICE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3702" y="1532501"/>
            <a:ext cx="8208404" cy="4956883"/>
          </a:xfrm>
        </p:spPr>
        <p:txBody>
          <a:bodyPr/>
          <a:lstStyle/>
          <a:p>
            <a:r>
              <a:rPr lang="hr-HR" dirty="0"/>
              <a:t>Što više povećavaš broj stranica, a smanjuješ njezinu duljinu, dobit ćeš geometrijski lik koji sve više nalikuje kružnici. </a:t>
            </a:r>
            <a:endParaRPr lang="hr-HR" dirty="0" smtClean="0"/>
          </a:p>
          <a:p>
            <a:r>
              <a:rPr lang="hr-HR" dirty="0" smtClean="0"/>
              <a:t>Uzmeš </a:t>
            </a:r>
            <a:r>
              <a:rPr lang="hr-HR" dirty="0"/>
              <a:t>li, na primjer za broj stranica 36, a za duljinu stranice 10, možeš primijetiti da će dobiveni geometrijski lik biti kružnica. </a:t>
            </a:r>
            <a:endParaRPr lang="hr-HR" dirty="0" smtClean="0"/>
          </a:p>
          <a:p>
            <a:endParaRPr lang="hr-HR" dirty="0" smtClean="0"/>
          </a:p>
          <a:p>
            <a:pPr marL="114300" indent="0">
              <a:buNone/>
            </a:pPr>
            <a:r>
              <a:rPr lang="en-US" sz="2800" b="1" dirty="0"/>
              <a:t>REPEAT </a:t>
            </a:r>
            <a:r>
              <a:rPr lang="en-US" sz="2800" b="1" dirty="0">
                <a:solidFill>
                  <a:srgbClr val="00B050"/>
                </a:solidFill>
              </a:rPr>
              <a:t>36</a:t>
            </a:r>
            <a:r>
              <a:rPr lang="en-US" sz="2800" b="1" dirty="0"/>
              <a:t> </a:t>
            </a:r>
            <a:r>
              <a:rPr lang="en-US" sz="2800" b="1" dirty="0" smtClean="0"/>
              <a:t>[</a:t>
            </a:r>
            <a:r>
              <a:rPr lang="hr-HR" sz="2800" b="1" dirty="0" smtClean="0"/>
              <a:t> </a:t>
            </a:r>
            <a:r>
              <a:rPr lang="en-US" sz="2800" b="1" dirty="0" smtClean="0"/>
              <a:t>FD </a:t>
            </a:r>
            <a:r>
              <a:rPr lang="en-US" sz="2800" b="1" dirty="0" smtClean="0">
                <a:solidFill>
                  <a:srgbClr val="0070C0"/>
                </a:solidFill>
              </a:rPr>
              <a:t>10</a:t>
            </a:r>
            <a:r>
              <a:rPr lang="hr-HR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 </a:t>
            </a:r>
            <a:r>
              <a:rPr lang="en-US" sz="2800" b="1" dirty="0"/>
              <a:t>RT </a:t>
            </a:r>
            <a:r>
              <a:rPr lang="hr-HR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360/</a:t>
            </a:r>
            <a:r>
              <a:rPr lang="en-US" sz="2800" b="1" dirty="0" smtClean="0">
                <a:solidFill>
                  <a:srgbClr val="00B050"/>
                </a:solidFill>
              </a:rPr>
              <a:t>36</a:t>
            </a:r>
            <a:r>
              <a:rPr lang="hr-HR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/>
              <a:t>] </a:t>
            </a:r>
            <a:endParaRPr lang="hr-HR" sz="2800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03852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POLUKRUŽNICE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5595" y="1745673"/>
            <a:ext cx="7763237" cy="469599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/>
              <a:t>REPEAT </a:t>
            </a:r>
            <a:r>
              <a:rPr lang="en-US" sz="2800" b="1" dirty="0">
                <a:solidFill>
                  <a:srgbClr val="00B050"/>
                </a:solidFill>
              </a:rPr>
              <a:t>18</a:t>
            </a:r>
            <a:r>
              <a:rPr lang="en-US" sz="2800" b="1" dirty="0"/>
              <a:t> [FD </a:t>
            </a:r>
            <a:r>
              <a:rPr lang="en-US" sz="2800" b="1" dirty="0">
                <a:solidFill>
                  <a:srgbClr val="0070C0"/>
                </a:solidFill>
              </a:rPr>
              <a:t>10</a:t>
            </a:r>
            <a:r>
              <a:rPr lang="en-US" sz="2800" b="1" dirty="0"/>
              <a:t> RT </a:t>
            </a:r>
            <a:r>
              <a:rPr lang="en-US" sz="2800" b="1" dirty="0" smtClean="0">
                <a:solidFill>
                  <a:srgbClr val="FF0000"/>
                </a:solidFill>
              </a:rPr>
              <a:t>360/</a:t>
            </a:r>
            <a:r>
              <a:rPr lang="en-US" sz="2800" b="1" dirty="0" smtClean="0">
                <a:solidFill>
                  <a:srgbClr val="00B050"/>
                </a:solidFill>
              </a:rPr>
              <a:t>36</a:t>
            </a:r>
            <a:r>
              <a:rPr lang="en-US" sz="2800" b="1" dirty="0" smtClean="0"/>
              <a:t> </a:t>
            </a:r>
            <a:r>
              <a:rPr lang="en-US" sz="2800" b="1" dirty="0"/>
              <a:t>] </a:t>
            </a:r>
            <a:endParaRPr lang="hr-HR" sz="2800" b="1" dirty="0" smtClean="0"/>
          </a:p>
          <a:p>
            <a:pPr marL="114300" indent="0">
              <a:buNone/>
            </a:pPr>
            <a:endParaRPr lang="hr-HR" sz="2800" b="1" dirty="0"/>
          </a:p>
          <a:p>
            <a:pPr marL="114300" indent="0">
              <a:buNone/>
            </a:pPr>
            <a:endParaRPr lang="hr-HR" sz="2800" b="1" dirty="0" smtClean="0"/>
          </a:p>
          <a:p>
            <a:pPr marL="114300" indent="0">
              <a:buNone/>
            </a:pPr>
            <a:endParaRPr lang="hr-HR" sz="2800" b="1" dirty="0"/>
          </a:p>
          <a:p>
            <a:pPr marL="114300" indent="0">
              <a:buNone/>
            </a:pPr>
            <a:endParaRPr lang="hr-HR" sz="2800" b="1" dirty="0" smtClean="0"/>
          </a:p>
          <a:p>
            <a:pPr marL="114300" indent="0">
              <a:buNone/>
            </a:pPr>
            <a:endParaRPr lang="hr-HR" sz="2800" b="1" dirty="0"/>
          </a:p>
          <a:p>
            <a:pPr marL="114300" indent="0">
              <a:buNone/>
            </a:pPr>
            <a:endParaRPr lang="hr-HR" sz="2800" b="1" dirty="0" smtClean="0"/>
          </a:p>
          <a:p>
            <a:pPr marL="114300" indent="0">
              <a:buNone/>
            </a:pPr>
            <a:r>
              <a:rPr lang="hr-HR" dirty="0" err="1"/>
              <a:t>Polukružnicu</a:t>
            </a:r>
            <a:r>
              <a:rPr lang="hr-HR" dirty="0"/>
              <a:t> ne možemo promatrati kao pravilni mnogokut pa broj kut zakretanja ne možeš dobiti dijeljenjem broja 360 brojem stranica </a:t>
            </a:r>
            <a:endParaRPr lang="hr-HR" sz="2800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872" y="2296391"/>
            <a:ext cx="3162113" cy="2171002"/>
          </a:xfrm>
          <a:prstGeom prst="rect">
            <a:avLst/>
          </a:prstGeom>
        </p:spPr>
      </p:pic>
      <p:sp>
        <p:nvSpPr>
          <p:cNvPr id="7" name="Elipsa 6"/>
          <p:cNvSpPr/>
          <p:nvPr/>
        </p:nvSpPr>
        <p:spPr>
          <a:xfrm>
            <a:off x="2597727" y="1745673"/>
            <a:ext cx="571500" cy="5507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5920098" y="1745673"/>
            <a:ext cx="571500" cy="5507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86717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</a:t>
            </a:r>
            <a:r>
              <a:rPr lang="hr-HR" b="1" dirty="0" smtClean="0"/>
              <a:t>CIRCLE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862" y="1356289"/>
            <a:ext cx="8806251" cy="5501711"/>
          </a:xfrm>
        </p:spPr>
        <p:txBody>
          <a:bodyPr/>
          <a:lstStyle/>
          <a:p>
            <a:r>
              <a:rPr lang="hr-HR" b="1" dirty="0"/>
              <a:t>Kružnicu</a:t>
            </a:r>
            <a:r>
              <a:rPr lang="hr-HR" dirty="0"/>
              <a:t> definiramo kao skup točaka jednako udaljenih od središta, a udaljenost središta od bilo koje točke </a:t>
            </a:r>
            <a:r>
              <a:rPr lang="hr-HR" dirty="0" smtClean="0"/>
              <a:t>kružnic</a:t>
            </a:r>
            <a:r>
              <a:rPr lang="hr-HR" dirty="0"/>
              <a:t>e nazivamo </a:t>
            </a:r>
            <a:r>
              <a:rPr lang="hr-HR" b="1" dirty="0"/>
              <a:t>polumjerom</a:t>
            </a:r>
            <a:r>
              <a:rPr lang="hr-HR" dirty="0"/>
              <a:t>.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Ako </a:t>
            </a:r>
            <a:r>
              <a:rPr lang="hr-HR" dirty="0" smtClean="0"/>
              <a:t>znamo </a:t>
            </a:r>
            <a:r>
              <a:rPr lang="hr-HR" dirty="0"/>
              <a:t>te dvije veličine, </a:t>
            </a:r>
            <a:r>
              <a:rPr lang="hr-HR" dirty="0" smtClean="0"/>
              <a:t>možemo </a:t>
            </a:r>
            <a:r>
              <a:rPr lang="hr-HR" dirty="0"/>
              <a:t>nacrtati kružnicu pomoću naredbe </a:t>
            </a:r>
            <a:r>
              <a:rPr lang="hr-HR" b="1" dirty="0"/>
              <a:t>CIRCLE</a:t>
            </a:r>
            <a:r>
              <a:rPr lang="hr-HR" dirty="0"/>
              <a:t> koja crta kružnicu oko kornjače. </a:t>
            </a:r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r>
              <a:rPr lang="hr-HR" dirty="0" smtClean="0"/>
              <a:t>Točka </a:t>
            </a:r>
            <a:r>
              <a:rPr lang="hr-HR" dirty="0"/>
              <a:t>u kojoj se kornjača trenutno nalazi predstavlja središte kružnice, a duljinu polumjera je potrebno navesti nakon naredbe CIRCLE. </a:t>
            </a:r>
            <a:endParaRPr lang="hr-HR" dirty="0" smtClean="0"/>
          </a:p>
          <a:p>
            <a:pPr marL="114300" indent="0">
              <a:buNone/>
            </a:pPr>
            <a:r>
              <a:rPr lang="hr-HR" dirty="0"/>
              <a:t>n</a:t>
            </a:r>
            <a:r>
              <a:rPr lang="hr-HR" dirty="0" smtClean="0"/>
              <a:t>aredbom </a:t>
            </a:r>
            <a:r>
              <a:rPr lang="hr-HR" b="1" dirty="0" smtClean="0"/>
              <a:t>CIRCLE 50    </a:t>
            </a:r>
            <a:r>
              <a:rPr lang="hr-HR" dirty="0" smtClean="0"/>
              <a:t>=kružnica </a:t>
            </a:r>
            <a:r>
              <a:rPr lang="hr-HR" dirty="0"/>
              <a:t>s duljinom polumjera </a:t>
            </a:r>
            <a:r>
              <a:rPr lang="hr-HR" dirty="0" smtClean="0"/>
              <a:t>50</a:t>
            </a:r>
          </a:p>
          <a:p>
            <a:pPr marL="114300" indent="0">
              <a:buNone/>
            </a:pPr>
            <a:r>
              <a:rPr lang="hr-HR" dirty="0" smtClean="0"/>
              <a:t>naredbom </a:t>
            </a:r>
            <a:r>
              <a:rPr lang="hr-HR" b="1" dirty="0"/>
              <a:t>CIRCLE </a:t>
            </a:r>
            <a:r>
              <a:rPr lang="hr-HR" b="1" dirty="0" smtClean="0"/>
              <a:t>100   </a:t>
            </a:r>
            <a:r>
              <a:rPr lang="hr-HR" dirty="0" smtClean="0"/>
              <a:t>=kružnica </a:t>
            </a:r>
            <a:r>
              <a:rPr lang="hr-HR" dirty="0"/>
              <a:t>s duljinom polumjera 100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57272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5596" y="2015836"/>
            <a:ext cx="7992888" cy="442583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hr-HR" dirty="0" smtClean="0"/>
              <a:t>Nacrtaj </a:t>
            </a:r>
            <a:r>
              <a:rPr lang="hr-HR" dirty="0"/>
              <a:t>tri kružnice duljina 50, 100 </a:t>
            </a:r>
            <a:r>
              <a:rPr lang="hr-HR" dirty="0" smtClean="0"/>
              <a:t>i </a:t>
            </a:r>
            <a:r>
              <a:rPr lang="hr-HR" dirty="0"/>
              <a:t>150 sa središtem u početnom položaju kornjače (HOME). </a:t>
            </a:r>
          </a:p>
          <a:p>
            <a:pPr marL="571500" indent="-457200">
              <a:buFont typeface="+mj-lt"/>
              <a:buAutoNum type="arabicPeriod"/>
            </a:pPr>
            <a:r>
              <a:rPr lang="hr-HR" dirty="0" smtClean="0"/>
              <a:t>Sakrij </a:t>
            </a:r>
            <a:r>
              <a:rPr lang="hr-HR" dirty="0"/>
              <a:t>kornjaču. </a:t>
            </a:r>
          </a:p>
          <a:p>
            <a:pPr marL="571500" indent="-457200">
              <a:buFont typeface="+mj-lt"/>
              <a:buAutoNum type="arabicPeriod"/>
            </a:pPr>
            <a:endParaRPr lang="hr-HR" dirty="0" smtClean="0"/>
          </a:p>
          <a:p>
            <a:pPr marL="571500" indent="-457200">
              <a:buFont typeface="+mj-lt"/>
              <a:buAutoNum type="arabicPeriod"/>
            </a:pPr>
            <a:endParaRPr lang="hr-HR" dirty="0"/>
          </a:p>
          <a:p>
            <a:pPr marL="114300" indent="0">
              <a:buNone/>
            </a:pPr>
            <a:r>
              <a:rPr lang="hr-HR" dirty="0" smtClean="0">
                <a:hlinkClick r:id="rId2" action="ppaction://hlinksldjump"/>
              </a:rPr>
              <a:t>RJEŠENJE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pic>
        <p:nvPicPr>
          <p:cNvPr id="6" name="Rezervirano mjesto sadržaj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4" y="188076"/>
            <a:ext cx="12505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637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7921" y="2100035"/>
            <a:ext cx="2555749" cy="19546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hr-HR" sz="2800" dirty="0" smtClean="0"/>
              <a:t>CIRCLE 50</a:t>
            </a:r>
          </a:p>
          <a:p>
            <a:pPr marL="114300" indent="0">
              <a:buNone/>
            </a:pPr>
            <a:r>
              <a:rPr lang="hr-HR" sz="2800" dirty="0"/>
              <a:t>CIRCLE </a:t>
            </a:r>
            <a:r>
              <a:rPr lang="hr-HR" sz="2800" dirty="0" smtClean="0"/>
              <a:t>100</a:t>
            </a:r>
            <a:endParaRPr lang="hr-HR" sz="2800" dirty="0"/>
          </a:p>
          <a:p>
            <a:pPr marL="114300" indent="0">
              <a:buNone/>
            </a:pPr>
            <a:r>
              <a:rPr lang="hr-HR" sz="2800" dirty="0" smtClean="0"/>
              <a:t>CIRCLE 150</a:t>
            </a:r>
          </a:p>
          <a:p>
            <a:pPr marL="114300" indent="0">
              <a:buNone/>
            </a:pPr>
            <a:r>
              <a:rPr lang="hr-HR" sz="2800" dirty="0" smtClean="0"/>
              <a:t>HT</a:t>
            </a:r>
            <a:endParaRPr lang="hr-HR" sz="2800" dirty="0"/>
          </a:p>
          <a:p>
            <a:pPr marL="114300" indent="0">
              <a:buNone/>
            </a:pPr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742" y="363682"/>
            <a:ext cx="5828257" cy="586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918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SAŽETAK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2301" y="2065195"/>
            <a:ext cx="7992888" cy="4436221"/>
          </a:xfrm>
        </p:spPr>
        <p:txBody>
          <a:bodyPr/>
          <a:lstStyle/>
          <a:p>
            <a:r>
              <a:rPr lang="hr-HR" b="1" dirty="0"/>
              <a:t>Naredba REPEAT</a:t>
            </a:r>
            <a:r>
              <a:rPr lang="hr-HR" dirty="0"/>
              <a:t>  omogućuje ponavljanje niza naredbi koje se navode unutar uglatih zagrada.</a:t>
            </a:r>
          </a:p>
          <a:p>
            <a:r>
              <a:rPr lang="hr-HR" b="1" dirty="0"/>
              <a:t>Alt Gr + F </a:t>
            </a:r>
            <a:r>
              <a:rPr lang="hr-HR" dirty="0"/>
              <a:t>i </a:t>
            </a:r>
            <a:r>
              <a:rPr lang="hr-HR" b="1" dirty="0"/>
              <a:t>Alt Gr + G </a:t>
            </a:r>
            <a:r>
              <a:rPr lang="hr-HR" dirty="0"/>
              <a:t>- kombinacija tipki na tipkovnici za umetanje uglatih zagrada</a:t>
            </a:r>
          </a:p>
          <a:p>
            <a:r>
              <a:rPr lang="hr-HR" b="1" dirty="0"/>
              <a:t>CIRCLE</a:t>
            </a:r>
            <a:r>
              <a:rPr lang="hr-HR" dirty="0"/>
              <a:t> - naredba za crtanje kružnice određenog polumjera.</a:t>
            </a:r>
          </a:p>
          <a:p>
            <a:r>
              <a:rPr lang="hr-HR" b="1" dirty="0"/>
              <a:t>Iteracija</a:t>
            </a:r>
            <a:r>
              <a:rPr lang="hr-HR" dirty="0"/>
              <a:t> je slijed algoritamskih koraka koji se provodi određeni broj puta.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7151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6503" y="2362443"/>
            <a:ext cx="8208404" cy="2690820"/>
          </a:xfrm>
        </p:spPr>
        <p:txBody>
          <a:bodyPr>
            <a:normAutofit/>
          </a:bodyPr>
          <a:lstStyle/>
          <a:p>
            <a:r>
              <a:rPr lang="hr-HR" sz="3200" b="1" dirty="0"/>
              <a:t>Algoritam ponavljanja (petlja)</a:t>
            </a:r>
            <a:r>
              <a:rPr lang="hr-HR" sz="3200" dirty="0"/>
              <a:t> jest postupak u kojem se niz naredbi ponavlja određeni broj puta.</a:t>
            </a:r>
          </a:p>
          <a:p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019594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767" y="332656"/>
            <a:ext cx="4357396" cy="790840"/>
          </a:xfrm>
        </p:spPr>
        <p:txBody>
          <a:bodyPr/>
          <a:lstStyle/>
          <a:p>
            <a:r>
              <a:rPr lang="hr-HR" dirty="0" smtClean="0"/>
              <a:t>ITERACIJA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2003" y="1981938"/>
            <a:ext cx="4566214" cy="44019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800" dirty="0"/>
              <a:t>Slijed algoritamskih koraka koji se provodi određeni broj puta se naziva </a:t>
            </a:r>
            <a:r>
              <a:rPr lang="hr-HR" sz="2800" b="1" dirty="0"/>
              <a:t>iteracija</a:t>
            </a:r>
            <a:r>
              <a:rPr lang="hr-HR" sz="2800" dirty="0"/>
              <a:t>.</a:t>
            </a:r>
          </a:p>
          <a:p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5649758" y="259123"/>
            <a:ext cx="3100252" cy="6109011"/>
            <a:chOff x="0" y="0"/>
            <a:chExt cx="1594584" cy="3648075"/>
          </a:xfrm>
        </p:grpSpPr>
        <p:cxnSp>
          <p:nvCxnSpPr>
            <p:cNvPr id="7" name="Ravni poveznik sa strelicom 6"/>
            <p:cNvCxnSpPr/>
            <p:nvPr/>
          </p:nvCxnSpPr>
          <p:spPr>
            <a:xfrm rot="20700000" flipH="1">
              <a:off x="419100" y="333375"/>
              <a:ext cx="46800" cy="1835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ravokutnik 7"/>
            <p:cNvSpPr/>
            <p:nvPr/>
          </p:nvSpPr>
          <p:spPr>
            <a:xfrm>
              <a:off x="57150" y="523875"/>
              <a:ext cx="797891" cy="2399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 = 1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Ravni poveznik sa strelicom 8"/>
            <p:cNvCxnSpPr/>
            <p:nvPr/>
          </p:nvCxnSpPr>
          <p:spPr>
            <a:xfrm rot="20700000" flipH="1">
              <a:off x="428625" y="771525"/>
              <a:ext cx="46800" cy="1835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sa strelicom 9"/>
            <p:cNvCxnSpPr/>
            <p:nvPr/>
          </p:nvCxnSpPr>
          <p:spPr>
            <a:xfrm rot="20700000" flipH="1">
              <a:off x="466725" y="1457325"/>
              <a:ext cx="46800" cy="1835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Pravokutnik 10"/>
            <p:cNvSpPr/>
            <p:nvPr/>
          </p:nvSpPr>
          <p:spPr>
            <a:xfrm>
              <a:off x="0" y="990600"/>
              <a:ext cx="952500" cy="4476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FD 100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RT 360/4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95250" y="1676400"/>
              <a:ext cx="762000" cy="2298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 = b + 1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Ravni poveznik sa strelicom 12"/>
            <p:cNvCxnSpPr/>
            <p:nvPr/>
          </p:nvCxnSpPr>
          <p:spPr>
            <a:xfrm rot="20700000" flipH="1">
              <a:off x="466725" y="1924050"/>
              <a:ext cx="46800" cy="1835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mb 13"/>
            <p:cNvSpPr/>
            <p:nvPr/>
          </p:nvSpPr>
          <p:spPr>
            <a:xfrm>
              <a:off x="19050" y="2098385"/>
              <a:ext cx="923925" cy="790575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b&gt;4? 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Ravni poveznik sa strelicom 14"/>
            <p:cNvCxnSpPr/>
            <p:nvPr/>
          </p:nvCxnSpPr>
          <p:spPr>
            <a:xfrm rot="20700000" flipH="1">
              <a:off x="438150" y="2895600"/>
              <a:ext cx="107617" cy="427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aobljeni pravokutnik 15"/>
            <p:cNvSpPr/>
            <p:nvPr/>
          </p:nvSpPr>
          <p:spPr>
            <a:xfrm>
              <a:off x="19050" y="0"/>
              <a:ext cx="819150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POČETAK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Ravni poveznik 16"/>
            <p:cNvCxnSpPr/>
            <p:nvPr/>
          </p:nvCxnSpPr>
          <p:spPr>
            <a:xfrm flipV="1">
              <a:off x="942975" y="2505075"/>
              <a:ext cx="628650" cy="9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 flipH="1" flipV="1">
              <a:off x="1571625" y="847725"/>
              <a:ext cx="9525" cy="1619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sa strelicom 18"/>
            <p:cNvCxnSpPr/>
            <p:nvPr/>
          </p:nvCxnSpPr>
          <p:spPr>
            <a:xfrm flipH="1">
              <a:off x="447675" y="866775"/>
              <a:ext cx="11469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aobljeni pravokutnik 19"/>
            <p:cNvSpPr/>
            <p:nvPr/>
          </p:nvSpPr>
          <p:spPr>
            <a:xfrm>
              <a:off x="104775" y="3333750"/>
              <a:ext cx="819150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KRAJ</a:t>
              </a:r>
              <a:endParaRPr lang="hr-H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kstni okvir 2"/>
            <p:cNvSpPr txBox="1">
              <a:spLocks noChangeArrowheads="1"/>
            </p:cNvSpPr>
            <p:nvPr/>
          </p:nvSpPr>
          <p:spPr bwMode="auto">
            <a:xfrm>
              <a:off x="552450" y="3038475"/>
              <a:ext cx="371475" cy="2476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</a:t>
              </a:r>
            </a:p>
          </p:txBody>
        </p:sp>
        <p:sp>
          <p:nvSpPr>
            <p:cNvPr id="22" name="Tekstni okvir 2"/>
            <p:cNvSpPr txBox="1">
              <a:spLocks noChangeArrowheads="1"/>
            </p:cNvSpPr>
            <p:nvPr/>
          </p:nvSpPr>
          <p:spPr bwMode="auto">
            <a:xfrm>
              <a:off x="1038225" y="2219325"/>
              <a:ext cx="371475" cy="2476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r-H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8043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3987" y="441734"/>
            <a:ext cx="8631127" cy="228405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hr-HR" altLang="sr-Latn-RS" b="1" dirty="0" err="1"/>
              <a:t>Jednakostranični</a:t>
            </a:r>
            <a:r>
              <a:rPr lang="hr-HR" altLang="sr-Latn-RS" b="1" dirty="0"/>
              <a:t> trokut</a:t>
            </a:r>
            <a:r>
              <a:rPr lang="hr-HR" altLang="sr-Latn-RS" dirty="0"/>
              <a:t>: </a:t>
            </a:r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b="1" dirty="0" smtClean="0">
                <a:solidFill>
                  <a:srgbClr val="FF0000"/>
                </a:solidFill>
              </a:rPr>
              <a:t>3</a:t>
            </a:r>
            <a:r>
              <a:rPr lang="hr-HR" altLang="sr-Latn-RS" dirty="0" smtClean="0"/>
              <a:t> </a:t>
            </a:r>
            <a:r>
              <a:rPr lang="hr-HR" altLang="sr-Latn-RS" dirty="0"/>
              <a:t>se puta ponavlja niz naredbi </a:t>
            </a:r>
            <a:r>
              <a:rPr lang="hr-HR" altLang="sr-Latn-RS" dirty="0" smtClean="0"/>
              <a:t>  FD </a:t>
            </a:r>
            <a:r>
              <a:rPr lang="hr-HR" altLang="sr-Latn-RS" dirty="0" smtClean="0">
                <a:solidFill>
                  <a:srgbClr val="0070C0"/>
                </a:solidFill>
              </a:rPr>
              <a:t>100 </a:t>
            </a:r>
            <a:r>
              <a:rPr lang="hr-HR" altLang="sr-Latn-RS" dirty="0" smtClean="0"/>
              <a:t> </a:t>
            </a:r>
            <a:r>
              <a:rPr lang="hr-HR" altLang="sr-Latn-RS" dirty="0"/>
              <a:t>RT </a:t>
            </a:r>
            <a:r>
              <a:rPr lang="hr-HR" altLang="sr-Latn-RS" dirty="0">
                <a:solidFill>
                  <a:srgbClr val="FF0000"/>
                </a:solidFill>
              </a:rPr>
              <a:t>360/</a:t>
            </a:r>
            <a:r>
              <a:rPr lang="hr-HR" altLang="sr-Latn-RS" b="1" dirty="0">
                <a:solidFill>
                  <a:srgbClr val="FF0000"/>
                </a:solidFill>
              </a:rPr>
              <a:t>3</a:t>
            </a:r>
          </a:p>
          <a:p>
            <a:pPr marL="114300" indent="0">
              <a:buNone/>
            </a:pPr>
            <a:r>
              <a:rPr lang="hr-HR" altLang="sr-Latn-RS" b="1" dirty="0"/>
              <a:t>Kvadrat:</a:t>
            </a:r>
            <a:r>
              <a:rPr lang="hr-HR" altLang="sr-Latn-RS" dirty="0"/>
              <a:t> </a:t>
            </a:r>
            <a:r>
              <a:rPr lang="hr-HR" altLang="sr-Latn-RS" b="1" dirty="0">
                <a:solidFill>
                  <a:srgbClr val="FF0000"/>
                </a:solidFill>
              </a:rPr>
              <a:t>4</a:t>
            </a:r>
            <a:r>
              <a:rPr lang="hr-HR" altLang="sr-Latn-RS" dirty="0"/>
              <a:t> se puta ponavlja niz </a:t>
            </a:r>
            <a:r>
              <a:rPr lang="hr-HR" altLang="sr-Latn-RS" dirty="0" smtClean="0"/>
              <a:t>naredbi  </a:t>
            </a:r>
            <a:r>
              <a:rPr lang="hr-HR" altLang="sr-Latn-RS" dirty="0"/>
              <a:t>FD </a:t>
            </a:r>
            <a:r>
              <a:rPr lang="hr-HR" altLang="sr-Latn-RS" dirty="0">
                <a:solidFill>
                  <a:srgbClr val="0070C0"/>
                </a:solidFill>
              </a:rPr>
              <a:t>100</a:t>
            </a:r>
            <a:r>
              <a:rPr lang="hr-HR" altLang="sr-Latn-RS" dirty="0"/>
              <a:t> </a:t>
            </a:r>
            <a:r>
              <a:rPr lang="hr-HR" altLang="sr-Latn-RS" dirty="0" smtClean="0"/>
              <a:t>RT  </a:t>
            </a:r>
            <a:r>
              <a:rPr lang="hr-HR" altLang="sr-Latn-RS" dirty="0">
                <a:solidFill>
                  <a:srgbClr val="FF0000"/>
                </a:solidFill>
              </a:rPr>
              <a:t>360/</a:t>
            </a:r>
            <a:r>
              <a:rPr lang="hr-HR" altLang="sr-Latn-RS" b="1" dirty="0">
                <a:solidFill>
                  <a:srgbClr val="FF0000"/>
                </a:solidFill>
              </a:rPr>
              <a:t>4</a:t>
            </a:r>
          </a:p>
          <a:p>
            <a:pPr marL="114300" lvl="0" indent="0">
              <a:buNone/>
            </a:pPr>
            <a:r>
              <a:rPr lang="hr-HR" altLang="sr-Latn-RS" b="1" dirty="0" smtClean="0"/>
              <a:t>Pravilni </a:t>
            </a:r>
            <a:r>
              <a:rPr lang="hr-HR" altLang="sr-Latn-RS" b="1" dirty="0"/>
              <a:t>šesterokut:</a:t>
            </a:r>
            <a:r>
              <a:rPr lang="hr-HR" altLang="sr-Latn-RS" dirty="0"/>
              <a:t> </a:t>
            </a:r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b="1" dirty="0" smtClean="0">
                <a:solidFill>
                  <a:srgbClr val="FF0000"/>
                </a:solidFill>
              </a:rPr>
              <a:t>6</a:t>
            </a:r>
            <a:r>
              <a:rPr lang="hr-HR" altLang="sr-Latn-RS" dirty="0" smtClean="0"/>
              <a:t> </a:t>
            </a:r>
            <a:r>
              <a:rPr lang="hr-HR" altLang="sr-Latn-RS" dirty="0"/>
              <a:t>se puta ponavlja niz naredbi </a:t>
            </a:r>
            <a:r>
              <a:rPr lang="hr-HR" altLang="sr-Latn-RS" dirty="0" smtClean="0"/>
              <a:t> FD </a:t>
            </a:r>
            <a:r>
              <a:rPr lang="hr-HR" altLang="sr-Latn-RS" dirty="0" smtClean="0">
                <a:solidFill>
                  <a:srgbClr val="0070C0"/>
                </a:solidFill>
              </a:rPr>
              <a:t>100 </a:t>
            </a:r>
            <a:r>
              <a:rPr lang="hr-HR" altLang="sr-Latn-RS" dirty="0" smtClean="0"/>
              <a:t> </a:t>
            </a:r>
            <a:r>
              <a:rPr lang="hr-HR" altLang="sr-Latn-RS" dirty="0"/>
              <a:t>RT </a:t>
            </a:r>
            <a:r>
              <a:rPr lang="hr-HR" altLang="sr-Latn-RS" dirty="0">
                <a:solidFill>
                  <a:srgbClr val="FF0000"/>
                </a:solidFill>
              </a:rPr>
              <a:t>360/</a:t>
            </a:r>
            <a:r>
              <a:rPr lang="hr-HR" altLang="sr-Latn-RS" b="1" dirty="0">
                <a:solidFill>
                  <a:srgbClr val="FF0000"/>
                </a:solidFill>
              </a:rPr>
              <a:t>6</a:t>
            </a:r>
          </a:p>
          <a:p>
            <a:pPr marL="114300" lvl="0" indent="0">
              <a:buNone/>
            </a:pPr>
            <a:endParaRPr lang="hr-HR" altLang="sr-Latn-RS" dirty="0"/>
          </a:p>
          <a:p>
            <a:pPr marL="11430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sp>
        <p:nvSpPr>
          <p:cNvPr id="6" name="Tekstni okvir 2"/>
          <p:cNvSpPr txBox="1">
            <a:spLocks noChangeArrowheads="1"/>
          </p:cNvSpPr>
          <p:nvPr/>
        </p:nvSpPr>
        <p:spPr bwMode="auto">
          <a:xfrm>
            <a:off x="3775029" y="3338307"/>
            <a:ext cx="2284820" cy="18375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Kvadrat</a:t>
            </a:r>
            <a:endParaRPr lang="hr-HR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7" name="Tekstni okvir 2"/>
          <p:cNvSpPr txBox="1">
            <a:spLocks noChangeArrowheads="1"/>
          </p:cNvSpPr>
          <p:nvPr/>
        </p:nvSpPr>
        <p:spPr bwMode="auto">
          <a:xfrm>
            <a:off x="1018904" y="3338307"/>
            <a:ext cx="2269490" cy="1837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Jednakostranični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trokut</a:t>
            </a:r>
            <a:endParaRPr lang="hr-HR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360/3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360/3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8" name="Tekstni okvir 2"/>
          <p:cNvSpPr txBox="1">
            <a:spLocks noChangeArrowheads="1"/>
          </p:cNvSpPr>
          <p:nvPr/>
        </p:nvSpPr>
        <p:spPr bwMode="auto">
          <a:xfrm>
            <a:off x="6522447" y="2725784"/>
            <a:ext cx="2508342" cy="24498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Pravilni </a:t>
            </a:r>
            <a:r>
              <a:rPr lang="hr-HR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šesterokut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360/6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360/6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360/6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360/6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360/6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</a:t>
            </a:r>
            <a:r>
              <a:rPr lang="hr-H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pic>
        <p:nvPicPr>
          <p:cNvPr id="9" name="Slika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8" t="39617" r="68733" b="48732"/>
          <a:stretch/>
        </p:blipFill>
        <p:spPr bwMode="auto">
          <a:xfrm>
            <a:off x="3941269" y="5247600"/>
            <a:ext cx="1480455" cy="1057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99" t="44117" r="40534" b="36479"/>
          <a:stretch/>
        </p:blipFill>
        <p:spPr bwMode="auto">
          <a:xfrm>
            <a:off x="7137490" y="5269932"/>
            <a:ext cx="1522095" cy="11525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Slika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3" t="39617" r="58436" b="48732"/>
          <a:stretch/>
        </p:blipFill>
        <p:spPr bwMode="auto">
          <a:xfrm>
            <a:off x="1674036" y="5244857"/>
            <a:ext cx="959225" cy="1057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11955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9766" y="332656"/>
            <a:ext cx="8015347" cy="12871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sz="4000" dirty="0" smtClean="0"/>
              <a:t>PROGRAMSKA NAREDBA </a:t>
            </a:r>
            <a:r>
              <a:rPr lang="hr-HR" sz="4000" b="1" dirty="0" smtClean="0"/>
              <a:t>REPEAT</a:t>
            </a:r>
            <a:r>
              <a:rPr lang="hr-HR" sz="4000" dirty="0" smtClean="0"/>
              <a:t> (PONOVI)-(PETLJA)</a:t>
            </a:r>
            <a:endParaRPr lang="en-US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80354" y="1997242"/>
            <a:ext cx="8644759" cy="4170402"/>
          </a:xfrm>
        </p:spPr>
        <p:txBody>
          <a:bodyPr>
            <a:normAutofit/>
          </a:bodyPr>
          <a:lstStyle/>
          <a:p>
            <a:pPr eaLnBrk="1" hangingPunct="1"/>
            <a:r>
              <a:rPr lang="hr-HR" b="1" dirty="0" smtClean="0">
                <a:solidFill>
                  <a:schemeClr val="tx1"/>
                </a:solidFill>
              </a:rPr>
              <a:t>REPEAT</a:t>
            </a:r>
            <a:r>
              <a:rPr lang="hr-HR" dirty="0" smtClean="0">
                <a:solidFill>
                  <a:schemeClr val="tx1"/>
                </a:solidFill>
              </a:rPr>
              <a:t>  je postupak ponavljanja naredbi.</a:t>
            </a:r>
          </a:p>
          <a:p>
            <a:pPr eaLnBrk="1" hangingPunct="1"/>
            <a:endParaRPr lang="hr-H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hr-HR" dirty="0" smtClean="0">
                <a:solidFill>
                  <a:schemeClr val="tx1"/>
                </a:solidFill>
              </a:rPr>
              <a:t>Uz naredbu </a:t>
            </a:r>
            <a:r>
              <a:rPr lang="hr-HR" b="1" dirty="0" smtClean="0">
                <a:solidFill>
                  <a:schemeClr val="tx1"/>
                </a:solidFill>
              </a:rPr>
              <a:t>REPEAT</a:t>
            </a:r>
            <a:r>
              <a:rPr lang="hr-HR" dirty="0" smtClean="0">
                <a:solidFill>
                  <a:schemeClr val="tx1"/>
                </a:solidFill>
              </a:rPr>
              <a:t> treba dodati </a:t>
            </a:r>
            <a:r>
              <a:rPr lang="hr-HR" b="1" dirty="0" smtClean="0">
                <a:solidFill>
                  <a:schemeClr val="tx1"/>
                </a:solidFill>
              </a:rPr>
              <a:t>BROJ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b="1" dirty="0" smtClean="0">
                <a:solidFill>
                  <a:schemeClr val="tx1"/>
                </a:solidFill>
              </a:rPr>
              <a:t>PONAVLJANJA </a:t>
            </a:r>
          </a:p>
          <a:p>
            <a:pPr eaLnBrk="1" hangingPunct="1"/>
            <a:r>
              <a:rPr lang="hr-HR" dirty="0" smtClean="0">
                <a:solidFill>
                  <a:schemeClr val="tx1"/>
                </a:solidFill>
              </a:rPr>
              <a:t>u uglatu zagradu treba napisati niz naredbi koje se  ponavljaju.</a:t>
            </a:r>
          </a:p>
          <a:p>
            <a:pPr eaLnBrk="1" hangingPunct="1"/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/>
              <a:t>Naredba REPEAT ima </a:t>
            </a:r>
            <a:r>
              <a:rPr lang="hr-HR" dirty="0" smtClean="0"/>
              <a:t>oblik:</a:t>
            </a:r>
            <a:endParaRPr lang="hr-HR" dirty="0"/>
          </a:p>
          <a:p>
            <a:pPr marL="114300" indent="0">
              <a:buNone/>
            </a:pPr>
            <a:endParaRPr lang="hr-HR" sz="2200" b="1" dirty="0"/>
          </a:p>
          <a:p>
            <a:pPr marL="114300" indent="0">
              <a:buNone/>
            </a:pPr>
            <a:r>
              <a:rPr lang="hr-HR" sz="2200" b="1" dirty="0" smtClean="0"/>
              <a:t>REPEAT  </a:t>
            </a:r>
            <a:r>
              <a:rPr lang="hr-HR" sz="2200" b="1" dirty="0" err="1"/>
              <a:t>broj_ponavljanja</a:t>
            </a:r>
            <a:r>
              <a:rPr lang="hr-HR" sz="2200" b="1" dirty="0"/>
              <a:t> [niz naredbi koje se ponavljaju]</a:t>
            </a:r>
            <a:endParaRPr lang="hr-HR" sz="2200" dirty="0"/>
          </a:p>
          <a:p>
            <a:pPr marL="114300" indent="0" eaLnBrk="1" hangingPunct="1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886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hr-HR" sz="4800" dirty="0" smtClean="0"/>
              <a:t>UGLATE ZAGRADE</a:t>
            </a:r>
            <a:endParaRPr lang="en-US" sz="4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79186" y="1866957"/>
            <a:ext cx="7992888" cy="458674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dirty="0" smtClean="0">
                <a:solidFill>
                  <a:schemeClr val="tx1"/>
                </a:solidFill>
              </a:rPr>
              <a:t>uglate zagrade pišu se pritiskom na tipke: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ALTGR+F             </a:t>
            </a:r>
            <a:r>
              <a:rPr lang="hr-HR" b="1" dirty="0" smtClean="0">
                <a:solidFill>
                  <a:schemeClr val="tx1"/>
                </a:solidFill>
              </a:rPr>
              <a:t>[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ALTGR+G            </a:t>
            </a:r>
            <a:r>
              <a:rPr lang="hr-HR" b="1" dirty="0" smtClean="0">
                <a:solidFill>
                  <a:schemeClr val="tx1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	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				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663750" y="2741672"/>
            <a:ext cx="792163" cy="287338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663750" y="3509307"/>
            <a:ext cx="792163" cy="287338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89082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7764" y="1486241"/>
            <a:ext cx="7992888" cy="4956883"/>
          </a:xfrm>
        </p:spPr>
        <p:txBody>
          <a:bodyPr/>
          <a:lstStyle/>
          <a:p>
            <a:pPr marL="571500" lvl="0" indent="-457200">
              <a:buFont typeface="+mj-lt"/>
              <a:buAutoNum type="arabicPeriod"/>
            </a:pPr>
            <a:r>
              <a:rPr lang="hr-HR" dirty="0" smtClean="0"/>
              <a:t>Nacrtaj trokut duljine stranice 200 koristeći naredbu REPEAT.   </a:t>
            </a:r>
            <a:r>
              <a:rPr lang="hr-HR" dirty="0" smtClean="0">
                <a:hlinkClick r:id="rId2" action="ppaction://hlinksldjump"/>
              </a:rPr>
              <a:t>RJEŠENJE</a:t>
            </a:r>
            <a:endParaRPr lang="hr-HR" dirty="0" smtClean="0"/>
          </a:p>
          <a:p>
            <a:pPr marL="571500" lvl="0" indent="-457200">
              <a:buFont typeface="+mj-lt"/>
              <a:buAutoNum type="arabicPeriod"/>
            </a:pPr>
            <a:r>
              <a:rPr lang="hr-HR" dirty="0" smtClean="0"/>
              <a:t>Nacrtaj </a:t>
            </a:r>
            <a:r>
              <a:rPr lang="hr-HR" dirty="0"/>
              <a:t>pravilni šesterokut duljine stranice 50 koristeći naredbu REPEAT</a:t>
            </a:r>
            <a:r>
              <a:rPr lang="hr-HR" dirty="0" smtClean="0"/>
              <a:t>. </a:t>
            </a:r>
            <a:r>
              <a:rPr lang="hr-HR" dirty="0" smtClean="0">
                <a:hlinkClick r:id="rId3" action="ppaction://hlinksldjump"/>
              </a:rPr>
              <a:t>RJEŠENJE</a:t>
            </a:r>
            <a:endParaRPr lang="hr-HR" dirty="0"/>
          </a:p>
          <a:p>
            <a:pPr marL="571500" lvl="0" indent="-457200">
              <a:buFont typeface="+mj-lt"/>
              <a:buAutoNum type="arabicPeriod"/>
            </a:pPr>
            <a:r>
              <a:rPr lang="hr-HR" dirty="0"/>
              <a:t>Nacrtaj pravokutnik s duljinama stranica 130 i 70 koristeći naredbu REPEAT</a:t>
            </a:r>
            <a:r>
              <a:rPr lang="hr-HR" dirty="0" smtClean="0"/>
              <a:t>. </a:t>
            </a:r>
            <a:r>
              <a:rPr lang="hr-HR" dirty="0" smtClean="0">
                <a:hlinkClick r:id="rId4" action="ppaction://hlinksldjump"/>
              </a:rPr>
              <a:t>RJEŠENJE</a:t>
            </a:r>
            <a:endParaRPr lang="hr-HR" dirty="0"/>
          </a:p>
          <a:p>
            <a:pPr marL="571500" lvl="0" indent="-457200">
              <a:buFont typeface="+mj-lt"/>
              <a:buAutoNum type="arabicPeriod"/>
            </a:pPr>
            <a:r>
              <a:rPr lang="hr-HR" dirty="0"/>
              <a:t>Nacrtaj paralelogram s duljinama stranica 130 i 70 i veličinom šiljastog kuta 45° koristeći naredbu REPEAT</a:t>
            </a:r>
            <a:r>
              <a:rPr lang="hr-HR" dirty="0" smtClean="0"/>
              <a:t>. </a:t>
            </a:r>
            <a:r>
              <a:rPr lang="hr-HR" dirty="0" smtClean="0">
                <a:hlinkClick r:id="rId5" action="ppaction://hlinksldjump"/>
              </a:rPr>
              <a:t>RJEŠENJE</a:t>
            </a:r>
            <a:endParaRPr lang="hr-HR" dirty="0"/>
          </a:p>
          <a:p>
            <a:pPr marL="571500" indent="-457200">
              <a:buFont typeface="+mj-lt"/>
              <a:buAutoNum type="arabicPeriod"/>
            </a:pPr>
            <a:r>
              <a:rPr lang="hr-HR" dirty="0"/>
              <a:t>Nacrtaj pravilni </a:t>
            </a:r>
            <a:r>
              <a:rPr lang="hr-HR" dirty="0" err="1"/>
              <a:t>devetnaesterokut</a:t>
            </a:r>
            <a:r>
              <a:rPr lang="hr-HR" dirty="0"/>
              <a:t> duljine stranica </a:t>
            </a:r>
            <a:r>
              <a:rPr lang="hr-HR" dirty="0" smtClean="0"/>
              <a:t>30 </a:t>
            </a:r>
            <a:r>
              <a:rPr lang="hr-HR" dirty="0"/>
              <a:t>koristeći naredbu REPEAT. </a:t>
            </a:r>
            <a:r>
              <a:rPr lang="hr-HR" dirty="0" smtClean="0">
                <a:hlinkClick r:id="rId6" action="ppaction://hlinksldjump"/>
              </a:rPr>
              <a:t>RJEŠENJE</a:t>
            </a:r>
            <a:endParaRPr lang="hr-HR" dirty="0"/>
          </a:p>
          <a:p>
            <a:pPr marL="571500" indent="-45720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93220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Ponavljanje niza naredbi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8</a:t>
            </a:fld>
            <a:endParaRPr lang="hr-HR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5772" y="3013167"/>
            <a:ext cx="3692004" cy="3392264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32114" y="437159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>
              <a:defRPr/>
            </a:pPr>
            <a:r>
              <a:rPr lang="hr-HR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TROKUT </a:t>
            </a:r>
            <a:r>
              <a:rPr lang="hr-HR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duljina</a:t>
            </a:r>
            <a:r>
              <a:rPr lang="hr-HR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stranica 200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80105" y="1427759"/>
            <a:ext cx="7183240" cy="253464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hr-HR" sz="2400" b="1" dirty="0" smtClean="0"/>
              <a:t>REPEAT </a:t>
            </a:r>
            <a:r>
              <a:rPr lang="hr-HR" sz="3600" b="1" dirty="0" smtClean="0">
                <a:solidFill>
                  <a:srgbClr val="33CC33"/>
                </a:solidFill>
              </a:rPr>
              <a:t>3  </a:t>
            </a:r>
            <a:r>
              <a:rPr lang="hr-HR" sz="2400" b="1" dirty="0" smtClean="0"/>
              <a:t>[FD </a:t>
            </a:r>
            <a:r>
              <a:rPr lang="hr-HR" sz="2400" b="1" dirty="0" smtClean="0">
                <a:solidFill>
                  <a:srgbClr val="0070C0"/>
                </a:solidFill>
              </a:rPr>
              <a:t>200 </a:t>
            </a:r>
            <a:r>
              <a:rPr lang="hr-HR" sz="2400" b="1" dirty="0" smtClean="0"/>
              <a:t> RT </a:t>
            </a:r>
            <a:r>
              <a:rPr lang="hr-HR" b="1" dirty="0" smtClean="0">
                <a:solidFill>
                  <a:srgbClr val="FF0000"/>
                </a:solidFill>
              </a:rPr>
              <a:t>360/</a:t>
            </a:r>
            <a:r>
              <a:rPr lang="hr-HR" sz="3600" b="1" dirty="0" smtClean="0">
                <a:solidFill>
                  <a:srgbClr val="33CC33"/>
                </a:solidFill>
              </a:rPr>
              <a:t>3 </a:t>
            </a:r>
            <a:r>
              <a:rPr lang="hr-HR" sz="2400" b="1" dirty="0" smtClean="0"/>
              <a:t>]</a:t>
            </a:r>
          </a:p>
          <a:p>
            <a:pPr>
              <a:buFontTx/>
              <a:buNone/>
            </a:pPr>
            <a:r>
              <a:rPr lang="hr-HR" sz="2800" dirty="0" smtClean="0"/>
              <a:t>         ili</a:t>
            </a:r>
            <a:endParaRPr lang="hr-HR" sz="2400" dirty="0" smtClean="0"/>
          </a:p>
          <a:p>
            <a:pPr>
              <a:buFontTx/>
              <a:buNone/>
            </a:pPr>
            <a:r>
              <a:rPr lang="hr-HR" sz="2400" b="1" dirty="0" smtClean="0"/>
              <a:t>REPEAT </a:t>
            </a:r>
            <a:r>
              <a:rPr lang="hr-HR" sz="3600" b="1" dirty="0" smtClean="0">
                <a:solidFill>
                  <a:srgbClr val="33CC33"/>
                </a:solidFill>
              </a:rPr>
              <a:t>3  </a:t>
            </a:r>
            <a:r>
              <a:rPr lang="hr-HR" sz="2400" b="1" dirty="0" smtClean="0"/>
              <a:t>[FD </a:t>
            </a:r>
            <a:r>
              <a:rPr lang="hr-HR" sz="2400" b="1" dirty="0" smtClean="0">
                <a:solidFill>
                  <a:srgbClr val="0070C0"/>
                </a:solidFill>
              </a:rPr>
              <a:t>200 </a:t>
            </a:r>
            <a:r>
              <a:rPr lang="hr-HR" sz="2400" b="1" dirty="0" smtClean="0"/>
              <a:t> RT </a:t>
            </a:r>
            <a:r>
              <a:rPr lang="hr-HR" sz="2400" b="1" dirty="0" smtClean="0">
                <a:solidFill>
                  <a:srgbClr val="FF0000"/>
                </a:solidFill>
              </a:rPr>
              <a:t>120 </a:t>
            </a:r>
            <a:r>
              <a:rPr lang="hr-HR" sz="2400" b="1" dirty="0" smtClean="0"/>
              <a:t>]</a:t>
            </a:r>
          </a:p>
          <a:p>
            <a:pPr>
              <a:buFontTx/>
              <a:buNone/>
            </a:pPr>
            <a:r>
              <a:rPr lang="hr-HR" sz="1800" dirty="0" smtClean="0"/>
              <a:t>			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64359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ŠESTEROKUT duljina stranice 50</a:t>
            </a:r>
            <a:endParaRPr lang="hr-HR" sz="4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06785" y="1812436"/>
            <a:ext cx="6299022" cy="205161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hr-HR" b="1" dirty="0" smtClean="0"/>
              <a:t>REPEAT </a:t>
            </a:r>
            <a:r>
              <a:rPr lang="hr-HR" b="1" dirty="0" smtClean="0">
                <a:solidFill>
                  <a:srgbClr val="00B050"/>
                </a:solidFill>
              </a:rPr>
              <a:t>6  </a:t>
            </a:r>
            <a:r>
              <a:rPr lang="hr-HR" b="1" dirty="0" smtClean="0"/>
              <a:t>[ FD </a:t>
            </a:r>
            <a:r>
              <a:rPr lang="hr-HR" b="1" dirty="0" smtClean="0">
                <a:solidFill>
                  <a:srgbClr val="0070C0"/>
                </a:solidFill>
              </a:rPr>
              <a:t>50</a:t>
            </a:r>
            <a:r>
              <a:rPr lang="hr-HR" b="1" dirty="0" smtClean="0"/>
              <a:t>   RT </a:t>
            </a:r>
            <a:r>
              <a:rPr lang="hr-HR" b="1" dirty="0" smtClean="0">
                <a:solidFill>
                  <a:srgbClr val="FF0000"/>
                </a:solidFill>
              </a:rPr>
              <a:t>360/</a:t>
            </a:r>
            <a:r>
              <a:rPr lang="hr-HR" b="1" dirty="0" smtClean="0">
                <a:solidFill>
                  <a:srgbClr val="00B050"/>
                </a:solidFill>
              </a:rPr>
              <a:t>6 </a:t>
            </a:r>
            <a:r>
              <a:rPr lang="hr-HR" b="1" dirty="0" smtClean="0"/>
              <a:t>]</a:t>
            </a:r>
          </a:p>
          <a:p>
            <a:pPr marL="114300" indent="0">
              <a:buNone/>
            </a:pPr>
            <a:r>
              <a:rPr lang="hr-HR" b="1" dirty="0" smtClean="0"/>
              <a:t>       ili</a:t>
            </a:r>
          </a:p>
          <a:p>
            <a:pPr marL="114300" indent="0">
              <a:buNone/>
            </a:pPr>
            <a:r>
              <a:rPr lang="hr-HR" b="1" dirty="0"/>
              <a:t>REPEAT </a:t>
            </a:r>
            <a:r>
              <a:rPr lang="hr-HR" b="1" dirty="0" smtClean="0">
                <a:solidFill>
                  <a:srgbClr val="00B050"/>
                </a:solidFill>
              </a:rPr>
              <a:t>6 </a:t>
            </a:r>
            <a:r>
              <a:rPr lang="hr-HR" b="1" dirty="0" smtClean="0"/>
              <a:t>[ FD </a:t>
            </a:r>
            <a:r>
              <a:rPr lang="hr-HR" b="1" dirty="0" smtClean="0">
                <a:solidFill>
                  <a:srgbClr val="0070C0"/>
                </a:solidFill>
              </a:rPr>
              <a:t>50 </a:t>
            </a:r>
            <a:r>
              <a:rPr lang="hr-HR" b="1" dirty="0" smtClean="0"/>
              <a:t> </a:t>
            </a:r>
            <a:r>
              <a:rPr lang="hr-HR" b="1" dirty="0"/>
              <a:t>RT </a:t>
            </a:r>
            <a:r>
              <a:rPr lang="hr-HR" b="1" dirty="0" smtClean="0">
                <a:solidFill>
                  <a:srgbClr val="FF0000"/>
                </a:solidFill>
              </a:rPr>
              <a:t>60 </a:t>
            </a:r>
            <a:r>
              <a:rPr lang="hr-HR" b="1" dirty="0" smtClean="0"/>
              <a:t>]</a:t>
            </a:r>
            <a:endParaRPr lang="hr-HR" b="1" dirty="0"/>
          </a:p>
          <a:p>
            <a:pPr marL="114300" indent="0">
              <a:buNone/>
            </a:pPr>
            <a:endParaRPr lang="hr-HR" b="1" dirty="0"/>
          </a:p>
        </p:txBody>
      </p:sp>
      <p:sp>
        <p:nvSpPr>
          <p:cNvPr id="6" name="Šesterokut 5"/>
          <p:cNvSpPr/>
          <p:nvPr/>
        </p:nvSpPr>
        <p:spPr>
          <a:xfrm rot="5400000">
            <a:off x="5415879" y="3802506"/>
            <a:ext cx="2481940" cy="216829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ekstniOkvir 1"/>
          <p:cNvSpPr txBox="1"/>
          <p:nvPr/>
        </p:nvSpPr>
        <p:spPr>
          <a:xfrm>
            <a:off x="4896409" y="415050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70C0"/>
                </a:solidFill>
              </a:rPr>
              <a:t>5</a:t>
            </a:r>
            <a:r>
              <a:rPr lang="hr-HR" sz="3600" b="1" dirty="0" smtClean="0">
                <a:solidFill>
                  <a:srgbClr val="0070C0"/>
                </a:solidFill>
              </a:rPr>
              <a:t>0</a:t>
            </a:r>
            <a:endParaRPr lang="hr-HR" sz="3600" b="1" dirty="0">
              <a:solidFill>
                <a:srgbClr val="0070C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5285649" y="5292436"/>
            <a:ext cx="574101" cy="2962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Ravni poveznik 8"/>
          <p:cNvCxnSpPr>
            <a:stCxn id="6" idx="2"/>
          </p:cNvCxnSpPr>
          <p:nvPr/>
        </p:nvCxnSpPr>
        <p:spPr>
          <a:xfrm flipH="1" flipV="1">
            <a:off x="5572699" y="3020291"/>
            <a:ext cx="3" cy="11674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6656852" y="3020291"/>
            <a:ext cx="1231003" cy="61616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7740998" y="4187760"/>
            <a:ext cx="1084150" cy="55049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7740998" y="5599471"/>
            <a:ext cx="0" cy="94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flipH="1">
            <a:off x="5572699" y="6127625"/>
            <a:ext cx="1084150" cy="4194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 flipV="1">
            <a:off x="4451927" y="5078106"/>
            <a:ext cx="1120773" cy="51979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uk 19"/>
          <p:cNvSpPr/>
          <p:nvPr/>
        </p:nvSpPr>
        <p:spPr>
          <a:xfrm rot="2992117">
            <a:off x="6922179" y="3315630"/>
            <a:ext cx="747458" cy="73545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Luk 20"/>
          <p:cNvSpPr/>
          <p:nvPr/>
        </p:nvSpPr>
        <p:spPr>
          <a:xfrm>
            <a:off x="5472513" y="3405820"/>
            <a:ext cx="747458" cy="73545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Luk 21"/>
          <p:cNvSpPr/>
          <p:nvPr/>
        </p:nvSpPr>
        <p:spPr>
          <a:xfrm rot="6636062">
            <a:off x="7641019" y="4326832"/>
            <a:ext cx="747458" cy="73545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Luk 22"/>
          <p:cNvSpPr/>
          <p:nvPr/>
        </p:nvSpPr>
        <p:spPr>
          <a:xfrm rot="10330476">
            <a:off x="7043350" y="5645362"/>
            <a:ext cx="747458" cy="73545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Luk 23"/>
          <p:cNvSpPr/>
          <p:nvPr/>
        </p:nvSpPr>
        <p:spPr>
          <a:xfrm rot="14129523">
            <a:off x="5617326" y="5703283"/>
            <a:ext cx="747458" cy="73545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Luk 24"/>
          <p:cNvSpPr/>
          <p:nvPr/>
        </p:nvSpPr>
        <p:spPr>
          <a:xfrm rot="17007296">
            <a:off x="4972300" y="4768676"/>
            <a:ext cx="747458" cy="735458"/>
          </a:xfrm>
          <a:prstGeom prst="arc">
            <a:avLst>
              <a:gd name="adj1" fmla="val 13460213"/>
              <a:gd name="adj2" fmla="val 1156311"/>
            </a:avLst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ekstniOkvir 25"/>
          <p:cNvSpPr txBox="1"/>
          <p:nvPr/>
        </p:nvSpPr>
        <p:spPr>
          <a:xfrm>
            <a:off x="5544900" y="347032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60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6948911" y="336323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60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28" name="TekstniOkvir 27"/>
          <p:cNvSpPr txBox="1"/>
          <p:nvPr/>
        </p:nvSpPr>
        <p:spPr>
          <a:xfrm>
            <a:off x="7698375" y="438148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60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29" name="TekstniOkvir 28"/>
          <p:cNvSpPr txBox="1"/>
          <p:nvPr/>
        </p:nvSpPr>
        <p:spPr>
          <a:xfrm>
            <a:off x="7164076" y="575668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60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30" name="TekstniOkvir 29"/>
          <p:cNvSpPr txBox="1"/>
          <p:nvPr/>
        </p:nvSpPr>
        <p:spPr>
          <a:xfrm>
            <a:off x="5669718" y="579977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60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31" name="TekstniOkvir 30"/>
          <p:cNvSpPr txBox="1"/>
          <p:nvPr/>
        </p:nvSpPr>
        <p:spPr>
          <a:xfrm>
            <a:off x="5005425" y="478953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60</a:t>
            </a:r>
            <a:endParaRPr lang="hr-H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894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 crveno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 crveno" id="{717DEFCB-814C-49A5-8476-5A2270612D48}" vid="{AD180D59-63A5-42E9-B9E6-58B893D0359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 crveno</Template>
  <TotalTime>817</TotalTime>
  <Words>605</Words>
  <Application>Microsoft Office PowerPoint</Application>
  <PresentationFormat>On-screen Show (4:3)</PresentationFormat>
  <Paragraphs>162</Paragraphs>
  <Slides>18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Fira Sans</vt:lpstr>
      <vt:lpstr>Tahoma</vt:lpstr>
      <vt:lpstr>Times New Roman</vt:lpstr>
      <vt:lpstr>5 crveno</vt:lpstr>
      <vt:lpstr>4. PROGRAMIRANJE</vt:lpstr>
      <vt:lpstr>PETLJA</vt:lpstr>
      <vt:lpstr>ITERACIJA</vt:lpstr>
      <vt:lpstr>PowerPoint Presentation</vt:lpstr>
      <vt:lpstr>PROGRAMSKA NAREDBA REPEAT (PONOVI)-(PETLJA)</vt:lpstr>
      <vt:lpstr>UGLATE ZAGRADE</vt:lpstr>
      <vt:lpstr>ZADATAK</vt:lpstr>
      <vt:lpstr>PowerPoint Presentation</vt:lpstr>
      <vt:lpstr>ŠESTEROKUT duljina stranice 50</vt:lpstr>
      <vt:lpstr>PRAVOKUTNIK duljine stranice 130 i 70</vt:lpstr>
      <vt:lpstr>PARALELOGRAM</vt:lpstr>
      <vt:lpstr>DEVETNAESTEROKUT</vt:lpstr>
      <vt:lpstr>CRTANJE KRUŽNICE</vt:lpstr>
      <vt:lpstr>CRTANJE POLUKRUŽNICE </vt:lpstr>
      <vt:lpstr>NAREDBA CIRCLE</vt:lpstr>
      <vt:lpstr>ZADATAK</vt:lpstr>
      <vt:lpstr>PowerPoint Presentation</vt:lpstr>
      <vt:lpstr>SAŽETAK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Daniela</dc:creator>
  <cp:lastModifiedBy>Windows User</cp:lastModifiedBy>
  <cp:revision>66</cp:revision>
  <dcterms:created xsi:type="dcterms:W3CDTF">2018-08-10T06:13:01Z</dcterms:created>
  <dcterms:modified xsi:type="dcterms:W3CDTF">2021-10-27T19:09:50Z</dcterms:modified>
</cp:coreProperties>
</file>