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74" r:id="rId10"/>
    <p:sldId id="275" r:id="rId11"/>
    <p:sldId id="263" r:id="rId12"/>
    <p:sldId id="264" r:id="rId13"/>
    <p:sldId id="265" r:id="rId14"/>
    <p:sldId id="269" r:id="rId15"/>
    <p:sldId id="270" r:id="rId16"/>
    <p:sldId id="272" r:id="rId17"/>
    <p:sldId id="273" r:id="rId18"/>
    <p:sldId id="271" r:id="rId19"/>
    <p:sldId id="268" r:id="rId20"/>
  </p:sldIdLst>
  <p:sldSz cx="9144000" cy="6858000" type="screen4x3"/>
  <p:notesSz cx="6858000" cy="91440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3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Kliknite da biste uredili stilove teksta matrice</a:t>
            </a:r>
          </a:p>
          <a:p>
            <a:pPr lvl="1"/>
            <a:r>
              <a:rPr lang="en-US" noProof="0" smtClean="0"/>
              <a:t>Druga razina</a:t>
            </a:r>
          </a:p>
          <a:p>
            <a:pPr lvl="2"/>
            <a:r>
              <a:rPr lang="en-US" noProof="0" smtClean="0"/>
              <a:t>Treća razina</a:t>
            </a:r>
          </a:p>
          <a:p>
            <a:pPr lvl="3"/>
            <a:r>
              <a:rPr lang="en-US" noProof="0" smtClean="0"/>
              <a:t>Četvrta razina</a:t>
            </a:r>
          </a:p>
          <a:p>
            <a:pPr lvl="4"/>
            <a:r>
              <a:rPr lang="en-US" noProof="0" smtClean="0"/>
              <a:t>Peta razina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AC296BB-ACAD-4B9A-ABAB-4DDBE53929B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2602C2-8C78-4EF6-B289-A49671943C48}" type="slidenum">
              <a:rPr lang="en-US" altLang="sr-Latn-RS"/>
              <a:pPr>
                <a:spcBef>
                  <a:spcPct val="0"/>
                </a:spcBef>
              </a:pPr>
              <a:t>1</a:t>
            </a:fld>
            <a:endParaRPr lang="en-US" altLang="sr-Latn-R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F4D5AF-55F0-4B24-8F6D-40773EEDC7A1}" type="slidenum">
              <a:rPr lang="en-US" altLang="sr-Latn-RS"/>
              <a:pPr>
                <a:spcBef>
                  <a:spcPct val="0"/>
                </a:spcBef>
              </a:pPr>
              <a:t>13</a:t>
            </a:fld>
            <a:endParaRPr lang="en-US" altLang="sr-Latn-R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63D4BA-51F2-41CE-8AE3-016A3C7C26E8}" type="slidenum">
              <a:rPr lang="en-US" altLang="sr-Latn-RS"/>
              <a:pPr>
                <a:spcBef>
                  <a:spcPct val="0"/>
                </a:spcBef>
              </a:pPr>
              <a:t>14</a:t>
            </a:fld>
            <a:endParaRPr lang="en-US" altLang="sr-Latn-R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A42A3C-1CA0-4553-B0BE-ED4046BF4E68}" type="slidenum">
              <a:rPr lang="en-US" altLang="sr-Latn-RS"/>
              <a:pPr>
                <a:spcBef>
                  <a:spcPct val="0"/>
                </a:spcBef>
              </a:pPr>
              <a:t>15</a:t>
            </a:fld>
            <a:endParaRPr lang="en-US" altLang="sr-Latn-R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27D989-D846-41D4-8894-5295847256E4}" type="slidenum">
              <a:rPr lang="en-US" altLang="sr-Latn-RS"/>
              <a:pPr>
                <a:spcBef>
                  <a:spcPct val="0"/>
                </a:spcBef>
              </a:pPr>
              <a:t>16</a:t>
            </a:fld>
            <a:endParaRPr lang="en-US" altLang="sr-Latn-R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B2A484-CD30-40A7-ACBC-B53449F2D6B6}" type="slidenum">
              <a:rPr lang="en-US" altLang="sr-Latn-RS"/>
              <a:pPr>
                <a:spcBef>
                  <a:spcPct val="0"/>
                </a:spcBef>
              </a:pPr>
              <a:t>17</a:t>
            </a:fld>
            <a:endParaRPr lang="en-US" altLang="sr-Latn-R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7CB9AB-0F24-485B-9E42-FC46B72C9FF9}" type="slidenum">
              <a:rPr lang="en-US" altLang="sr-Latn-RS"/>
              <a:pPr>
                <a:spcBef>
                  <a:spcPct val="0"/>
                </a:spcBef>
              </a:pPr>
              <a:t>18</a:t>
            </a:fld>
            <a:endParaRPr lang="en-US" altLang="sr-Latn-R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8BC0FC-F9EE-4D83-959B-53A1D28FA47F}" type="slidenum">
              <a:rPr lang="en-US" altLang="sr-Latn-RS"/>
              <a:pPr>
                <a:spcBef>
                  <a:spcPct val="0"/>
                </a:spcBef>
              </a:pPr>
              <a:t>19</a:t>
            </a:fld>
            <a:endParaRPr lang="en-US" altLang="sr-Latn-R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5D3892-BFE9-4602-8907-FB379C2A38FB}" type="slidenum">
              <a:rPr lang="en-US" altLang="sr-Latn-RS"/>
              <a:pPr>
                <a:spcBef>
                  <a:spcPct val="0"/>
                </a:spcBef>
              </a:pPr>
              <a:t>2</a:t>
            </a:fld>
            <a:endParaRPr lang="en-US" altLang="sr-Latn-R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D73591-50D1-409C-A269-F92ED2955613}" type="slidenum">
              <a:rPr lang="en-US" altLang="sr-Latn-RS"/>
              <a:pPr>
                <a:spcBef>
                  <a:spcPct val="0"/>
                </a:spcBef>
              </a:pPr>
              <a:t>3</a:t>
            </a:fld>
            <a:endParaRPr lang="en-US" altLang="sr-Latn-R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3A9DC3-1368-4F89-B673-A343B228C50F}" type="slidenum">
              <a:rPr lang="en-US" altLang="sr-Latn-RS"/>
              <a:pPr>
                <a:spcBef>
                  <a:spcPct val="0"/>
                </a:spcBef>
              </a:pPr>
              <a:t>4</a:t>
            </a:fld>
            <a:endParaRPr lang="en-US" altLang="sr-Latn-R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D34BA2-9CBB-4714-A962-B1A1D576562C}" type="slidenum">
              <a:rPr lang="en-US" altLang="sr-Latn-RS"/>
              <a:pPr>
                <a:spcBef>
                  <a:spcPct val="0"/>
                </a:spcBef>
              </a:pPr>
              <a:t>5</a:t>
            </a:fld>
            <a:endParaRPr lang="en-US" altLang="sr-Latn-R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9EDC82-7479-44DE-97E4-887E2FA8A16A}" type="slidenum">
              <a:rPr lang="en-US" altLang="sr-Latn-RS"/>
              <a:pPr>
                <a:spcBef>
                  <a:spcPct val="0"/>
                </a:spcBef>
              </a:pPr>
              <a:t>6</a:t>
            </a:fld>
            <a:endParaRPr lang="en-US" altLang="sr-Latn-R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010C63-B61F-464C-B4E9-82D3E7449A62}" type="slidenum">
              <a:rPr lang="en-US" altLang="sr-Latn-RS"/>
              <a:pPr>
                <a:spcBef>
                  <a:spcPct val="0"/>
                </a:spcBef>
              </a:pPr>
              <a:t>7</a:t>
            </a:fld>
            <a:endParaRPr lang="en-US" altLang="sr-Latn-R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60C9AA-203E-4A94-B3BD-BA30415B0398}" type="slidenum">
              <a:rPr lang="en-US" altLang="sr-Latn-RS"/>
              <a:pPr>
                <a:spcBef>
                  <a:spcPct val="0"/>
                </a:spcBef>
              </a:pPr>
              <a:t>11</a:t>
            </a:fld>
            <a:endParaRPr lang="en-US" altLang="sr-Latn-R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00F8F1-167E-4A00-87CF-F5B703EE207B}" type="slidenum">
              <a:rPr lang="en-US" altLang="sr-Latn-RS"/>
              <a:pPr>
                <a:spcBef>
                  <a:spcPct val="0"/>
                </a:spcBef>
              </a:pPr>
              <a:t>12</a:t>
            </a:fld>
            <a:endParaRPr lang="en-US" altLang="sr-Latn-R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sr-Latn-R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sr-Latn-R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sr-Latn-R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sr-Latn-R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sr-Latn-R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sr-Latn-R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sr-Latn-RS"/>
            </a:p>
          </p:txBody>
        </p:sp>
      </p:grpSp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Click to edit Master title style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r-HR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A2E60AE-025E-495D-B30D-165901DCF67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0330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3B75E-08CD-44BA-A1AA-A14565490A0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55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0216-10B0-4E51-9F77-1FC947A402B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2796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EC61A-B800-47C3-A222-D87B56D67F9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2911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E5B16-FB5C-4766-8003-0F15469D8C9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3978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274C6-566A-4EEC-9A3D-87F2940AF50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7376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4B484-38F9-48D6-8E55-A5ED172176C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0633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7D02C-FAC4-462A-A1BF-8BEEDBD4E65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2668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94CA4-4998-4ED0-A865-0720594614D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9030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C2949-3F23-4432-B625-2E5AD1A4805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6851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03E52-773A-4593-9C2D-4A2C3B01DCA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2875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sr-Latn-R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sr-Latn-R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sr-Latn-R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sr-Latn-R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sr-Latn-R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sr-Latn-R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sr-Latn-R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00CFD99-22AD-4B6F-977E-5A63942F10B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hr-HR" altLang="sr-Latn-RS" b="1" smtClean="0"/>
              <a:t>Naredba za ispis podataka PRINT</a:t>
            </a:r>
            <a:r>
              <a:rPr lang="hr-HR" altLang="sr-Latn-RS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sr-Latn-R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93037" cy="1462087"/>
          </a:xfrm>
        </p:spPr>
        <p:txBody>
          <a:bodyPr/>
          <a:lstStyle/>
          <a:p>
            <a:r>
              <a:rPr lang="hr-HR" dirty="0" smtClean="0"/>
              <a:t>Procedura – matematičke operacije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2132856"/>
            <a:ext cx="3810000" cy="4114800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to  </a:t>
            </a:r>
            <a:r>
              <a:rPr lang="hr-HR" dirty="0"/>
              <a:t>zbroj   :a   :b</a:t>
            </a:r>
          </a:p>
          <a:p>
            <a:pPr marL="0" indent="0">
              <a:buNone/>
            </a:pPr>
            <a:r>
              <a:rPr lang="hr-HR" dirty="0" err="1"/>
              <a:t>pr</a:t>
            </a:r>
            <a:r>
              <a:rPr lang="hr-HR" dirty="0"/>
              <a:t>  :a+:b</a:t>
            </a:r>
          </a:p>
          <a:p>
            <a:pPr marL="0" indent="0">
              <a:buNone/>
            </a:pPr>
            <a:r>
              <a:rPr lang="hr-HR" dirty="0" err="1"/>
              <a:t>pr</a:t>
            </a:r>
            <a:r>
              <a:rPr lang="hr-HR" dirty="0"/>
              <a:t>  :a-:b</a:t>
            </a:r>
          </a:p>
          <a:p>
            <a:pPr marL="0" indent="0">
              <a:buNone/>
            </a:pPr>
            <a:r>
              <a:rPr lang="hr-HR" dirty="0" err="1"/>
              <a:t>pr</a:t>
            </a:r>
            <a:r>
              <a:rPr lang="hr-HR" dirty="0"/>
              <a:t>  :a*:b</a:t>
            </a:r>
          </a:p>
          <a:p>
            <a:pPr marL="0" indent="0">
              <a:buNone/>
            </a:pPr>
            <a:r>
              <a:rPr lang="hr-HR" dirty="0" err="1"/>
              <a:t>pr</a:t>
            </a:r>
            <a:r>
              <a:rPr lang="hr-HR" dirty="0"/>
              <a:t>  :a/:b</a:t>
            </a:r>
          </a:p>
          <a:p>
            <a:pPr marL="0" indent="0">
              <a:buNone/>
            </a:pPr>
            <a:r>
              <a:rPr lang="hr-HR" dirty="0" err="1"/>
              <a:t>end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48064" y="2132856"/>
            <a:ext cx="3810000" cy="4114800"/>
          </a:xfrm>
        </p:spPr>
        <p:txBody>
          <a:bodyPr/>
          <a:lstStyle/>
          <a:p>
            <a:pPr marL="0" indent="0">
              <a:buNone/>
            </a:pPr>
            <a:r>
              <a:rPr lang="hr-HR" i="1" dirty="0"/>
              <a:t>Poziv </a:t>
            </a:r>
            <a:r>
              <a:rPr lang="hr-HR" i="1" dirty="0" smtClean="0"/>
              <a:t>procedure:</a:t>
            </a:r>
            <a:endParaRPr lang="hr-HR" dirty="0"/>
          </a:p>
          <a:p>
            <a:pPr marL="0" indent="0">
              <a:buNone/>
            </a:pPr>
            <a:r>
              <a:rPr lang="hr-HR" b="1" dirty="0"/>
              <a:t>zbroj  12  4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16</a:t>
            </a:r>
          </a:p>
          <a:p>
            <a:pPr marL="0" indent="0">
              <a:buNone/>
            </a:pPr>
            <a:r>
              <a:rPr lang="hr-HR" dirty="0"/>
              <a:t>8</a:t>
            </a:r>
          </a:p>
          <a:p>
            <a:pPr marL="0" indent="0">
              <a:buNone/>
            </a:pPr>
            <a:r>
              <a:rPr lang="hr-HR" dirty="0"/>
              <a:t>48</a:t>
            </a:r>
          </a:p>
          <a:p>
            <a:pPr marL="0" indent="0">
              <a:buNone/>
            </a:pPr>
            <a:r>
              <a:rPr lang="hr-HR" dirty="0"/>
              <a:t>3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8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908050"/>
            <a:ext cx="6892925" cy="647700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Ispis  riječi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497887" cy="4114800"/>
          </a:xfrm>
        </p:spPr>
        <p:txBody>
          <a:bodyPr/>
          <a:lstStyle/>
          <a:p>
            <a:pPr eaLnBrk="1" hangingPunct="1"/>
            <a:r>
              <a:rPr lang="hr-HR" altLang="sr-Latn-RS" sz="4000" smtClean="0">
                <a:solidFill>
                  <a:schemeClr val="hlink"/>
                </a:solidFill>
              </a:rPr>
              <a:t>Oznaka </a:t>
            </a:r>
            <a:r>
              <a:rPr lang="hr-HR" altLang="sr-Latn-RS" sz="4000" b="1" smtClean="0">
                <a:solidFill>
                  <a:schemeClr val="hlink"/>
                </a:solidFill>
              </a:rPr>
              <a:t>riječi</a:t>
            </a:r>
            <a:r>
              <a:rPr lang="hr-HR" altLang="sr-Latn-RS" sz="4000" smtClean="0">
                <a:solidFill>
                  <a:schemeClr val="hlink"/>
                </a:solidFill>
              </a:rPr>
              <a:t> su </a:t>
            </a:r>
            <a:r>
              <a:rPr lang="hr-HR" altLang="sr-Latn-RS" sz="4000" b="1" smtClean="0">
                <a:solidFill>
                  <a:schemeClr val="hlink"/>
                </a:solidFill>
              </a:rPr>
              <a:t>navodnici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z="4000" smtClean="0"/>
              <a:t>         </a:t>
            </a:r>
            <a:r>
              <a:rPr lang="hr-HR" altLang="sr-Latn-RS" sz="4000" b="1" smtClean="0"/>
              <a:t>PR  ''RIJEC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>
                <a:solidFill>
                  <a:schemeClr val="hlink"/>
                </a:solidFill>
              </a:rPr>
              <a:t>Pravila pisanja:</a:t>
            </a:r>
          </a:p>
          <a:p>
            <a:pPr eaLnBrk="1" hangingPunct="1"/>
            <a:r>
              <a:rPr lang="hr-HR" altLang="sr-Latn-RS" smtClean="0"/>
              <a:t>sadržaj riječi ne smije biti razmak</a:t>
            </a:r>
          </a:p>
          <a:p>
            <a:pPr eaLnBrk="1" hangingPunct="1"/>
            <a:r>
              <a:rPr lang="hr-HR" altLang="sr-Latn-RS" smtClean="0"/>
              <a:t>sadržaj riječi može biti . , ! # $ % &amp;+ - : / </a:t>
            </a:r>
          </a:p>
          <a:p>
            <a:pPr eaLnBrk="1" hangingPunct="1"/>
            <a:r>
              <a:rPr lang="hr-HR" altLang="sr-Latn-RS" smtClean="0"/>
              <a:t>sadržaj riječi ne može biti (  ) [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96136" y="0"/>
            <a:ext cx="2248421" cy="1071562"/>
          </a:xfrm>
        </p:spPr>
        <p:txBody>
          <a:bodyPr/>
          <a:lstStyle/>
          <a:p>
            <a:pPr eaLnBrk="1" hangingPunct="1"/>
            <a:r>
              <a:rPr lang="hr-HR" altLang="sr-Latn-RS" dirty="0" smtClean="0"/>
              <a:t>Primjeri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510742"/>
            <a:ext cx="7920880" cy="601460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000" dirty="0" smtClean="0"/>
              <a:t>PR ''ANA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000" dirty="0" smtClean="0">
                <a:solidFill>
                  <a:schemeClr val="hlink"/>
                </a:solidFill>
              </a:rPr>
              <a:t>ANA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000" dirty="0" smtClean="0"/>
              <a:t> 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000" dirty="0" smtClean="0"/>
              <a:t>PR  IVAN				</a:t>
            </a:r>
            <a:r>
              <a:rPr lang="hr-HR" altLang="sr-Latn-RS" sz="2000" dirty="0" smtClean="0">
                <a:solidFill>
                  <a:schemeClr val="hlink"/>
                </a:solidFill>
              </a:rPr>
              <a:t>neispravno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000" dirty="0" smtClean="0">
                <a:solidFill>
                  <a:schemeClr val="hlink"/>
                </a:solidFill>
              </a:rPr>
              <a:t>Ne znam što je Ivan</a:t>
            </a:r>
            <a:endParaRPr lang="hr-HR" altLang="sr-Latn-RS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sr-Latn-RS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000" dirty="0" smtClean="0"/>
              <a:t>PR ''IVAN  IVA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000" dirty="0" smtClean="0">
                <a:solidFill>
                  <a:schemeClr val="hlink"/>
                </a:solidFill>
              </a:rPr>
              <a:t>IVAN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000" dirty="0" smtClean="0">
                <a:solidFill>
                  <a:schemeClr val="hlink"/>
                </a:solidFill>
              </a:rPr>
              <a:t>Ne znam što je Iva</a:t>
            </a:r>
          </a:p>
          <a:p>
            <a:pPr eaLnBrk="1" hangingPunct="1">
              <a:lnSpc>
                <a:spcPct val="80000"/>
              </a:lnSpc>
              <a:buNone/>
            </a:pPr>
            <a:endParaRPr lang="hr-HR" altLang="sr-Latn-RS" sz="20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hr-HR" altLang="sr-Latn-RS" sz="2000" dirty="0" smtClean="0"/>
              <a:t>PR </a:t>
            </a:r>
            <a:r>
              <a:rPr lang="hr-HR" altLang="sr-Latn-RS" sz="2000" dirty="0"/>
              <a:t>“IVAN  “</a:t>
            </a:r>
            <a:r>
              <a:rPr lang="hr-HR" altLang="sr-Latn-RS" sz="2000" dirty="0" smtClean="0"/>
              <a:t>IVA</a:t>
            </a:r>
            <a:endParaRPr lang="hr-HR" altLang="sr-Latn-RS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hr-HR" altLang="sr-Latn-RS" sz="2000" dirty="0" smtClean="0">
                <a:solidFill>
                  <a:srgbClr val="FF0000"/>
                </a:solidFill>
              </a:rPr>
              <a:t>IVAN</a:t>
            </a:r>
            <a:endParaRPr lang="hr-HR" altLang="sr-Latn-RS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000" dirty="0">
                <a:solidFill>
                  <a:srgbClr val="FF0000"/>
                </a:solidFill>
              </a:rPr>
              <a:t>Ne kažeš što da napravim s </a:t>
            </a:r>
            <a:r>
              <a:rPr lang="hr-HR" altLang="sr-Latn-RS" sz="2000" dirty="0" smtClean="0">
                <a:solidFill>
                  <a:srgbClr val="FF0000"/>
                </a:solidFill>
              </a:rPr>
              <a:t>Iva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sr-Latn-RS" sz="20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000" dirty="0" smtClean="0"/>
              <a:t>PR ''IVAN.123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000" dirty="0" smtClean="0">
                <a:solidFill>
                  <a:schemeClr val="hlink"/>
                </a:solidFill>
              </a:rPr>
              <a:t>IVAN.123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sr-Latn-RS" sz="2000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000" dirty="0" smtClean="0"/>
              <a:t>(PR “IVAN  “IVA)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000" dirty="0" smtClean="0">
                <a:solidFill>
                  <a:srgbClr val="FF0000"/>
                </a:solidFill>
              </a:rPr>
              <a:t>IVAN  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5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5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5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5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55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5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55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0125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Funkcije za rad s riječima</a:t>
            </a:r>
            <a:endParaRPr lang="en-US" altLang="sr-Latn-R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z="4000" b="1" smtClean="0"/>
              <a:t>FIRST	    prvi član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PR  FIRST  “Marija		Rez:  M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MAKE  “X  “Marija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PR  FIRST  :X			Rez: 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14313"/>
            <a:ext cx="7793038" cy="1000125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Funkcije za rad s riječima</a:t>
            </a:r>
            <a:endParaRPr lang="en-US" altLang="sr-Latn-R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z="4000" b="1" smtClean="0"/>
              <a:t>LAST	    zadnji član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PR  LAST  “Marija		Rez:  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MAKE  “X  “Marija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PR  LAST :X			Rez: 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0125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Funkcije za rad s riječima</a:t>
            </a:r>
            <a:endParaRPr lang="en-US" altLang="sr-Latn-R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2143125"/>
            <a:ext cx="885825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z="4000" b="1" smtClean="0"/>
              <a:t>BF	  (BUTFIRST)  bez prvog člana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PR  BF  “Marija		Rez:  arija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MAKE  “X  “Marija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PR  BF  :X			Rez:  arija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000125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Funkcije za rad s riječima</a:t>
            </a:r>
            <a:endParaRPr lang="en-US" altLang="sr-Latn-R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2243138"/>
            <a:ext cx="885825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z="4000" b="1" smtClean="0"/>
              <a:t>BL	(BUTLAST)  bez zadnjeg člana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PR  BL  “Marija		Rez:  Marij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MAKE  “X  “Marija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PR  BL  :X			Rez:  Marij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Funkcije za rad s riječima</a:t>
            </a:r>
            <a:endParaRPr lang="en-US" altLang="sr-Latn-R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2143125"/>
            <a:ext cx="885825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z="4000" b="1" smtClean="0"/>
              <a:t>COUNT	   broji članove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PR  COUNT  “Marija		Rez:  6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MAKE  “X  “Marija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PR  COUNT  :X			Rez: 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57250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Funkcije za rad s riječima</a:t>
            </a:r>
            <a:endParaRPr lang="en-US" altLang="sr-Latn-R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955088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z="4000" b="1" smtClean="0"/>
              <a:t>ITEM  broj	    brojem određeni član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PR  ITEM 3  “Marija		Rez:  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MAKE  “X  “Marija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PR  ITEM 4  :X			Rez: 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Ispis  liste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altLang="sr-Latn-RS" sz="1800" smtClean="0"/>
          </a:p>
          <a:p>
            <a:pPr eaLnBrk="1" hangingPunct="1">
              <a:lnSpc>
                <a:spcPct val="80000"/>
              </a:lnSpc>
            </a:pPr>
            <a:r>
              <a:rPr lang="hr-HR" altLang="sr-Latn-RS" sz="2000" smtClean="0">
                <a:solidFill>
                  <a:schemeClr val="folHlink"/>
                </a:solidFill>
              </a:rPr>
              <a:t>Podatak koji sadrži više riječi zove se lista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 smtClean="0">
                <a:solidFill>
                  <a:schemeClr val="folHlink"/>
                </a:solidFill>
              </a:rPr>
              <a:t>Lista se piše u  četvrtastoj zagradi [  ]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 smtClean="0">
                <a:solidFill>
                  <a:schemeClr val="folHlink"/>
                </a:solidFill>
              </a:rPr>
              <a:t>U listi možemo koristiti sve znakove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 smtClean="0">
                <a:solidFill>
                  <a:schemeClr val="folHlink"/>
                </a:solidFill>
              </a:rPr>
              <a:t>U listi mogu biti sadržane PODLISTE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1800" smtClean="0"/>
              <a:t> 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1800" smtClean="0"/>
              <a:t> 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1800" smtClean="0"/>
              <a:t>? PR [ovo je jedna lista]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1800" smtClean="0">
                <a:solidFill>
                  <a:schemeClr val="hlink"/>
                </a:solidFill>
              </a:rPr>
              <a:t>OVO JE JEDNA LISTA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1800" smtClean="0"/>
              <a:t> 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1800" smtClean="0"/>
              <a:t>? PR [ovo je jedna lista + ovo je ista lista – ovo je još ista lista]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1800" smtClean="0">
                <a:solidFill>
                  <a:schemeClr val="hlink"/>
                </a:solidFill>
              </a:rPr>
              <a:t>OVO JE JEDNA LISTA + OVO JE ISTA LISTA – OVO JE JOŠ ISTA LISTA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Što radi naredba PRINT?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060848"/>
            <a:ext cx="7772400" cy="4114800"/>
          </a:xfrm>
        </p:spPr>
        <p:txBody>
          <a:bodyPr/>
          <a:lstStyle/>
          <a:p>
            <a:pPr eaLnBrk="1" hangingPunct="1"/>
            <a:endParaRPr lang="hr-HR" altLang="sr-Latn-RS" b="1" dirty="0" smtClean="0"/>
          </a:p>
          <a:p>
            <a:pPr marL="0" indent="0" eaLnBrk="1" hangingPunct="1">
              <a:buNone/>
            </a:pPr>
            <a:r>
              <a:rPr lang="hr-HR" altLang="sr-Latn-RS" b="1" dirty="0" smtClean="0">
                <a:solidFill>
                  <a:schemeClr val="hlink"/>
                </a:solidFill>
              </a:rPr>
              <a:t>Naredba PRINT ili  PR</a:t>
            </a:r>
            <a:r>
              <a:rPr lang="hr-HR" altLang="sr-Latn-RS" dirty="0" smtClean="0">
                <a:solidFill>
                  <a:schemeClr val="hlink"/>
                </a:solidFill>
              </a:rPr>
              <a:t>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dirty="0" smtClean="0">
                <a:solidFill>
                  <a:schemeClr val="hlink"/>
                </a:solidFill>
              </a:rPr>
              <a:t>             služi za ispisivanje podataka</a:t>
            </a:r>
          </a:p>
          <a:p>
            <a:pPr eaLnBrk="1" hangingPunct="1"/>
            <a:endParaRPr lang="hr-HR" altLang="sr-Latn-RS" dirty="0" smtClean="0">
              <a:solidFill>
                <a:schemeClr val="hlink"/>
              </a:solidFill>
            </a:endParaRPr>
          </a:p>
          <a:p>
            <a:pPr marL="0" indent="0" eaLnBrk="1" hangingPunct="1">
              <a:buNone/>
            </a:pPr>
            <a:r>
              <a:rPr lang="hr-HR" altLang="sr-Latn-RS" dirty="0" smtClean="0">
                <a:solidFill>
                  <a:schemeClr val="folHlink"/>
                </a:solidFill>
              </a:rPr>
              <a:t>Svaki PRINT ( PR ) je ispis u novi red</a:t>
            </a:r>
            <a:r>
              <a:rPr lang="hr-HR" altLang="sr-Latn-R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VRSTE PODATAKA U LOGU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dirty="0" smtClean="0"/>
              <a:t>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dirty="0" smtClean="0"/>
              <a:t>        Podaci u LOGU mogu biti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dirty="0" smtClean="0"/>
          </a:p>
          <a:p>
            <a:pPr eaLnBrk="1" hangingPunct="1"/>
            <a:r>
              <a:rPr lang="hr-HR" altLang="sr-Latn-RS" dirty="0" smtClean="0">
                <a:solidFill>
                  <a:schemeClr val="hlink"/>
                </a:solidFill>
              </a:rPr>
              <a:t>BROJEVI  </a:t>
            </a:r>
          </a:p>
          <a:p>
            <a:pPr eaLnBrk="1" hangingPunct="1"/>
            <a:r>
              <a:rPr lang="hr-HR" altLang="sr-Latn-RS" dirty="0" smtClean="0">
                <a:solidFill>
                  <a:schemeClr val="hlink"/>
                </a:solidFill>
              </a:rPr>
              <a:t>ZNAKOVNI NIZ  </a:t>
            </a:r>
            <a:r>
              <a:rPr lang="hr-HR" altLang="sr-Latn-RS" dirty="0" smtClean="0"/>
              <a:t>(</a:t>
            </a:r>
            <a:r>
              <a:rPr lang="hr-HR" altLang="sr-Latn-RS" dirty="0" err="1" smtClean="0"/>
              <a:t>string</a:t>
            </a:r>
            <a:r>
              <a:rPr lang="hr-HR" altLang="sr-Latn-RS" dirty="0" smtClean="0"/>
              <a:t>, riječ)</a:t>
            </a:r>
          </a:p>
          <a:p>
            <a:pPr eaLnBrk="1" hangingPunct="1"/>
            <a:r>
              <a:rPr lang="hr-HR" altLang="sr-Latn-RS" dirty="0" smtClean="0">
                <a:solidFill>
                  <a:schemeClr val="hlink"/>
                </a:solidFill>
              </a:rPr>
              <a:t>LISTE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692150"/>
            <a:ext cx="7793037" cy="863600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ISPIS BROJEVA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2214563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PR 33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>
                <a:solidFill>
                  <a:schemeClr val="hlink"/>
                </a:solidFill>
              </a:rPr>
              <a:t>33</a:t>
            </a:r>
          </a:p>
          <a:p>
            <a:pPr eaLnBrk="1" hangingPunct="1"/>
            <a:endParaRPr lang="hr-HR" altLang="sr-Latn-RS" smtClean="0"/>
          </a:p>
          <a:p>
            <a:pPr eaLnBrk="1" hangingPunct="1"/>
            <a:r>
              <a:rPr lang="hr-HR" altLang="sr-Latn-RS" smtClean="0"/>
              <a:t>U prvom sljedećem redu će se ispisati broj 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404813"/>
            <a:ext cx="7793037" cy="1462087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Matematički operatori koje koristimo u Logu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+		zbrajanje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-		oduzimanje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*		množenje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/		dijeljenje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Primjeri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2143125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800" smtClean="0">
                <a:solidFill>
                  <a:schemeClr val="folHlink"/>
                </a:solidFill>
              </a:rPr>
              <a:t>PR 33+11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800" smtClean="0">
                <a:solidFill>
                  <a:schemeClr val="hlink"/>
                </a:solidFill>
              </a:rPr>
              <a:t>44</a:t>
            </a:r>
            <a:r>
              <a:rPr lang="hr-HR" altLang="sr-Latn-RS" sz="2800" smtClean="0">
                <a:solidFill>
                  <a:schemeClr val="folHlink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800" smtClean="0">
                <a:solidFill>
                  <a:schemeClr val="folHlink"/>
                </a:solidFill>
              </a:rPr>
              <a:t>PR 45/5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800" smtClean="0">
                <a:solidFill>
                  <a:schemeClr val="hlink"/>
                </a:solidFill>
              </a:rPr>
              <a:t>9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800" smtClean="0">
                <a:solidFill>
                  <a:schemeClr val="folHlink"/>
                </a:solidFill>
              </a:rPr>
              <a:t>PR 3+5*2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800" smtClean="0">
                <a:solidFill>
                  <a:schemeClr val="hlink"/>
                </a:solidFill>
              </a:rPr>
              <a:t>13 </a:t>
            </a:r>
            <a:r>
              <a:rPr lang="hr-HR" altLang="sr-Latn-RS" sz="2800" smtClean="0">
                <a:solidFill>
                  <a:schemeClr val="folHlink"/>
                </a:solidFill>
              </a:rPr>
              <a:t>		......	zašto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800" smtClean="0">
                <a:solidFill>
                  <a:schemeClr val="folHlink"/>
                </a:solidFill>
              </a:rPr>
              <a:t> 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800" smtClean="0">
                <a:solidFill>
                  <a:schemeClr val="folHlink"/>
                </a:solidFill>
              </a:rPr>
              <a:t>PR (3+5)*2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altLang="sr-Latn-RS" sz="2800" smtClean="0">
                <a:solidFill>
                  <a:schemeClr val="hlink"/>
                </a:solidFill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Mogućnosti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2143125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PR  123456789012345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1234567689012345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     </a:t>
            </a:r>
            <a:r>
              <a:rPr lang="hr-HR" altLang="sr-Latn-RS" smtClean="0">
                <a:solidFill>
                  <a:schemeClr val="hlink"/>
                </a:solidFill>
              </a:rPr>
              <a:t>Logo ispisuje najviše 15 znamenaka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 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PR 1234567890123456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altLang="sr-Latn-RS" smtClean="0"/>
              <a:t>1.23456789012346E+015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Matematičke funkcije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99" y="2276872"/>
            <a:ext cx="8775576" cy="4114800"/>
          </a:xfrm>
        </p:spPr>
        <p:txBody>
          <a:bodyPr/>
          <a:lstStyle/>
          <a:p>
            <a:pPr marL="0" indent="0">
              <a:buNone/>
            </a:pPr>
            <a:r>
              <a:rPr lang="hr-HR" sz="2800" b="1" dirty="0" smtClean="0"/>
              <a:t>INT   </a:t>
            </a:r>
            <a:r>
              <a:rPr lang="hr-HR" sz="2800" b="1" dirty="0"/>
              <a:t>broj</a:t>
            </a:r>
            <a:r>
              <a:rPr lang="hr-HR" sz="2800" dirty="0"/>
              <a:t>	</a:t>
            </a:r>
            <a:r>
              <a:rPr lang="hr-HR" sz="2800" dirty="0" smtClean="0"/>
              <a:t>		- </a:t>
            </a:r>
            <a:r>
              <a:rPr lang="hr-HR" sz="2800" dirty="0"/>
              <a:t>uklanja decimalna mjesta i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                        			daje </a:t>
            </a:r>
            <a:r>
              <a:rPr lang="hr-HR" sz="2800" dirty="0"/>
              <a:t>prirodan broj</a:t>
            </a:r>
          </a:p>
          <a:p>
            <a:pPr marL="0" indent="0">
              <a:buNone/>
            </a:pPr>
            <a:endParaRPr lang="hr-HR" sz="2800" b="1" dirty="0" smtClean="0"/>
          </a:p>
          <a:p>
            <a:pPr marL="0" indent="0">
              <a:buNone/>
            </a:pPr>
            <a:r>
              <a:rPr lang="hr-HR" sz="2800" b="1" dirty="0" smtClean="0"/>
              <a:t>ROUND</a:t>
            </a:r>
            <a:r>
              <a:rPr lang="hr-HR" sz="2800" b="1" dirty="0"/>
              <a:t> </a:t>
            </a:r>
            <a:r>
              <a:rPr lang="hr-HR" sz="2800" b="1" dirty="0" smtClean="0"/>
              <a:t> broj		- </a:t>
            </a:r>
            <a:r>
              <a:rPr lang="hr-HR" sz="2800" dirty="0" smtClean="0"/>
              <a:t>zaokružuje </a:t>
            </a:r>
            <a:r>
              <a:rPr lang="hr-HR" sz="2800" dirty="0"/>
              <a:t>decimalni broj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/>
              <a:t>                              		 na </a:t>
            </a:r>
            <a:r>
              <a:rPr lang="hr-HR" sz="2800" dirty="0"/>
              <a:t>najbliži prirodni broj</a:t>
            </a:r>
          </a:p>
          <a:p>
            <a:pPr marL="0" indent="0">
              <a:buNone/>
            </a:pPr>
            <a:endParaRPr lang="hr-HR" sz="2800" b="1" dirty="0" smtClean="0"/>
          </a:p>
          <a:p>
            <a:pPr marL="0" indent="0">
              <a:buNone/>
            </a:pPr>
            <a:r>
              <a:rPr lang="hr-HR" sz="2800" b="1" dirty="0" smtClean="0"/>
              <a:t>REMAINDER   </a:t>
            </a:r>
            <a:r>
              <a:rPr lang="hr-HR" sz="2800" b="1" dirty="0"/>
              <a:t>broj  </a:t>
            </a:r>
            <a:r>
              <a:rPr lang="hr-HR" sz="2800" b="1" dirty="0" err="1" smtClean="0"/>
              <a:t>broj</a:t>
            </a:r>
            <a:r>
              <a:rPr lang="hr-HR" sz="2800" dirty="0"/>
              <a:t>	</a:t>
            </a:r>
            <a:r>
              <a:rPr lang="hr-HR" sz="2800" dirty="0" smtClean="0"/>
              <a:t>	- </a:t>
            </a:r>
            <a:r>
              <a:rPr lang="hr-HR" sz="2800" dirty="0"/>
              <a:t>daje ostatak </a:t>
            </a:r>
            <a:r>
              <a:rPr lang="hr-HR" sz="2800" dirty="0" smtClean="0"/>
              <a:t>pri</a:t>
            </a:r>
            <a:br>
              <a:rPr lang="hr-HR" sz="2800" dirty="0" smtClean="0"/>
            </a:br>
            <a:r>
              <a:rPr lang="hr-HR" sz="2800" dirty="0" smtClean="0"/>
              <a:t>                                  	dijeljenju </a:t>
            </a:r>
            <a:r>
              <a:rPr lang="hr-HR" sz="2800" dirty="0"/>
              <a:t>dvaju brojeva</a:t>
            </a:r>
          </a:p>
        </p:txBody>
      </p:sp>
    </p:spTree>
    <p:extLst>
      <p:ext uri="{BB962C8B-B14F-4D97-AF65-F5344CB8AC3E}">
        <p14:creationId xmlns:p14="http://schemas.microsoft.com/office/powerpoint/2010/main" val="260049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Cjelobrojni količnik i ostatak pri dijeljenju</a:t>
            </a:r>
            <a:endParaRPr lang="en-US" altLang="sr-Latn-RS" smtClean="0"/>
          </a:p>
        </p:txBody>
      </p:sp>
      <p:sp>
        <p:nvSpPr>
          <p:cNvPr id="18435" name="Rezervirano mjesto sadržaja 2"/>
          <p:cNvSpPr>
            <a:spLocks noGrp="1"/>
          </p:cNvSpPr>
          <p:nvPr>
            <p:ph idx="1"/>
          </p:nvPr>
        </p:nvSpPr>
        <p:spPr>
          <a:xfrm>
            <a:off x="323528" y="2122512"/>
            <a:ext cx="8496943" cy="4114800"/>
          </a:xfrm>
        </p:spPr>
        <p:txBody>
          <a:bodyPr/>
          <a:lstStyle/>
          <a:p>
            <a:pPr marL="0" indent="0">
              <a:buNone/>
            </a:pPr>
            <a:r>
              <a:rPr lang="hr-HR" altLang="sr-Latn-RS" dirty="0" smtClean="0"/>
              <a:t>PR   14/3	   </a:t>
            </a:r>
            <a:r>
              <a:rPr lang="hr-HR" altLang="sr-Latn-RS" dirty="0" smtClean="0"/>
              <a:t>		Rez</a:t>
            </a:r>
            <a:r>
              <a:rPr lang="hr-HR" altLang="sr-Latn-RS" dirty="0" smtClean="0"/>
              <a:t>: </a:t>
            </a:r>
            <a:r>
              <a:rPr lang="hr-HR" dirty="0"/>
              <a:t>4.66666666666667</a:t>
            </a:r>
          </a:p>
          <a:p>
            <a:pPr>
              <a:buFont typeface="Wingdings" panose="05000000000000000000" pitchFamily="2" charset="2"/>
              <a:buNone/>
            </a:pPr>
            <a:endParaRPr lang="hr-HR" altLang="sr-Latn-RS" dirty="0" smtClean="0"/>
          </a:p>
          <a:p>
            <a:pPr>
              <a:buFont typeface="Wingdings" panose="05000000000000000000" pitchFamily="2" charset="2"/>
              <a:buNone/>
            </a:pPr>
            <a:r>
              <a:rPr lang="hr-HR" altLang="sr-Latn-RS" dirty="0" smtClean="0"/>
              <a:t>PR  </a:t>
            </a:r>
            <a:r>
              <a:rPr lang="hr-HR" altLang="sr-Latn-RS" b="1" dirty="0" smtClean="0"/>
              <a:t>INT</a:t>
            </a:r>
            <a:r>
              <a:rPr lang="hr-HR" altLang="sr-Latn-RS" dirty="0" smtClean="0"/>
              <a:t>  14/3				</a:t>
            </a:r>
            <a:r>
              <a:rPr lang="hr-HR" altLang="sr-Latn-RS" dirty="0" smtClean="0"/>
              <a:t>	Rez</a:t>
            </a:r>
            <a:r>
              <a:rPr lang="hr-HR" altLang="sr-Latn-RS" dirty="0" smtClean="0"/>
              <a:t>:  4</a:t>
            </a:r>
          </a:p>
          <a:p>
            <a:pPr marL="0" indent="0">
              <a:buNone/>
            </a:pPr>
            <a:r>
              <a:rPr lang="hr-HR" dirty="0"/>
              <a:t>PR  </a:t>
            </a:r>
            <a:r>
              <a:rPr lang="hr-HR" b="1" dirty="0"/>
              <a:t>ROUND</a:t>
            </a:r>
            <a:r>
              <a:rPr lang="hr-HR" dirty="0"/>
              <a:t>  14/3 </a:t>
            </a:r>
            <a:r>
              <a:rPr lang="hr-HR" dirty="0" smtClean="0"/>
              <a:t>			</a:t>
            </a:r>
            <a:r>
              <a:rPr lang="hr-HR" dirty="0" smtClean="0"/>
              <a:t>	Rez</a:t>
            </a:r>
            <a:r>
              <a:rPr lang="hr-HR" dirty="0" smtClean="0"/>
              <a:t>:  5</a:t>
            </a:r>
            <a:endParaRPr lang="hr-HR" dirty="0"/>
          </a:p>
          <a:p>
            <a:pPr>
              <a:buFont typeface="Wingdings" panose="05000000000000000000" pitchFamily="2" charset="2"/>
              <a:buNone/>
            </a:pPr>
            <a:endParaRPr lang="hr-HR" altLang="sr-Latn-RS" dirty="0" smtClean="0"/>
          </a:p>
          <a:p>
            <a:pPr>
              <a:buFont typeface="Wingdings" panose="05000000000000000000" pitchFamily="2" charset="2"/>
              <a:buNone/>
            </a:pPr>
            <a:r>
              <a:rPr lang="hr-HR" altLang="sr-Latn-RS" dirty="0" smtClean="0"/>
              <a:t>PR  (</a:t>
            </a:r>
            <a:r>
              <a:rPr lang="hr-HR" altLang="sr-Latn-RS" b="1" dirty="0" smtClean="0"/>
              <a:t>REMAINDER</a:t>
            </a:r>
            <a:r>
              <a:rPr lang="hr-HR" altLang="sr-Latn-RS" dirty="0" smtClean="0"/>
              <a:t>  14  3)	</a:t>
            </a:r>
            <a:r>
              <a:rPr lang="hr-HR" altLang="sr-Latn-RS" dirty="0" smtClean="0"/>
              <a:t>	Rez</a:t>
            </a:r>
            <a:r>
              <a:rPr lang="hr-HR" altLang="sr-Latn-RS" dirty="0" smtClean="0"/>
              <a:t>:  2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sr-Latn-RS" dirty="0" smtClean="0"/>
              <a:t>PR  (</a:t>
            </a:r>
            <a:r>
              <a:rPr lang="hr-HR" altLang="sr-Latn-RS" b="1" dirty="0" smtClean="0"/>
              <a:t>MODULO</a:t>
            </a:r>
            <a:r>
              <a:rPr lang="hr-HR" altLang="sr-Latn-RS" dirty="0" smtClean="0"/>
              <a:t>  14  3)		</a:t>
            </a:r>
            <a:r>
              <a:rPr lang="hr-HR" altLang="sr-Latn-RS" dirty="0" smtClean="0"/>
              <a:t>	Rez</a:t>
            </a:r>
            <a:r>
              <a:rPr lang="hr-HR" altLang="sr-Latn-RS" dirty="0" smtClean="0"/>
              <a:t>:  </a:t>
            </a:r>
            <a:r>
              <a:rPr lang="hr-HR" altLang="sr-Latn-RS" dirty="0" smtClean="0"/>
              <a:t>2</a:t>
            </a:r>
            <a:endParaRPr lang="en-US" altLang="sr-Latn-RS" dirty="0" smtClean="0"/>
          </a:p>
          <a:p>
            <a:pPr>
              <a:buFont typeface="Wingdings" panose="05000000000000000000" pitchFamily="2" charset="2"/>
              <a:buNone/>
            </a:pPr>
            <a:endParaRPr lang="en-US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215</TotalTime>
  <Words>219</Words>
  <Application>Microsoft Office PowerPoint</Application>
  <PresentationFormat>On-screen Show (4:3)</PresentationFormat>
  <Paragraphs>170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Blends</vt:lpstr>
      <vt:lpstr>Naredba za ispis podataka PRINT </vt:lpstr>
      <vt:lpstr>Što radi naredba PRINT?</vt:lpstr>
      <vt:lpstr>VRSTE PODATAKA U LOGU</vt:lpstr>
      <vt:lpstr>ISPIS BROJEVA</vt:lpstr>
      <vt:lpstr>Matematički operatori koje koristimo u Logu</vt:lpstr>
      <vt:lpstr>Primjeri</vt:lpstr>
      <vt:lpstr>Mogućnosti</vt:lpstr>
      <vt:lpstr>Matematičke funkcije</vt:lpstr>
      <vt:lpstr>Cjelobrojni količnik i ostatak pri dijeljenju</vt:lpstr>
      <vt:lpstr>Procedura – matematičke operacije</vt:lpstr>
      <vt:lpstr>Ispis  riječi</vt:lpstr>
      <vt:lpstr>Primjeri</vt:lpstr>
      <vt:lpstr>Funkcije za rad s riječima</vt:lpstr>
      <vt:lpstr>Funkcije za rad s riječima</vt:lpstr>
      <vt:lpstr>Funkcije za rad s riječima</vt:lpstr>
      <vt:lpstr>Funkcije za rad s riječima</vt:lpstr>
      <vt:lpstr>Funkcije za rad s riječima</vt:lpstr>
      <vt:lpstr>Funkcije za rad s riječima</vt:lpstr>
      <vt:lpstr>Ispis  liste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Naredba za ispis podataka (PRINT)</dc:title>
  <dc:creator>Horvat</dc:creator>
  <cp:lastModifiedBy>Windows User</cp:lastModifiedBy>
  <cp:revision>28</cp:revision>
  <dcterms:created xsi:type="dcterms:W3CDTF">2004-10-19T20:39:50Z</dcterms:created>
  <dcterms:modified xsi:type="dcterms:W3CDTF">2021-11-10T23:11:10Z</dcterms:modified>
</cp:coreProperties>
</file>